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66" r:id="rId1"/>
  </p:sldMasterIdLst>
  <p:notesMasterIdLst>
    <p:notesMasterId r:id="rId16"/>
  </p:notesMasterIdLst>
  <p:sldIdLst>
    <p:sldId id="282" r:id="rId2"/>
    <p:sldId id="271" r:id="rId3"/>
    <p:sldId id="272" r:id="rId4"/>
    <p:sldId id="273" r:id="rId5"/>
    <p:sldId id="283" r:id="rId6"/>
    <p:sldId id="274" r:id="rId7"/>
    <p:sldId id="275" r:id="rId8"/>
    <p:sldId id="261" r:id="rId9"/>
    <p:sldId id="284" r:id="rId10"/>
    <p:sldId id="285" r:id="rId11"/>
    <p:sldId id="277" r:id="rId12"/>
    <p:sldId id="281" r:id="rId13"/>
    <p:sldId id="286" r:id="rId14"/>
    <p:sldId id="28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48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p:scale>
          <a:sx n="76" d="100"/>
          <a:sy n="76" d="100"/>
        </p:scale>
        <p:origin x="-120" y="-726"/>
      </p:cViewPr>
      <p:guideLst>
        <p:guide orient="horz" pos="2160"/>
        <p:guide pos="3840"/>
      </p:guideLst>
    </p:cSldViewPr>
  </p:slideViewPr>
  <p:notesTextViewPr>
    <p:cViewPr>
      <p:scale>
        <a:sx n="1" d="1"/>
        <a:sy n="1" d="1"/>
      </p:scale>
      <p:origin x="0" y="0"/>
    </p:cViewPr>
  </p:notesTextViewPr>
  <p:sorterViewPr>
    <p:cViewPr>
      <p:scale>
        <a:sx n="100" d="100"/>
        <a:sy n="100" d="100"/>
      </p:scale>
      <p:origin x="0" y="-32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DEE90E-B714-4F4C-AC54-57E20B8BFA9A}" type="datetimeFigureOut">
              <a:rPr lang="en-GB" smtClean="0"/>
              <a:t>23/05/2016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4337CD-B0BC-4877-9450-44147DC18039}" type="slidenum">
              <a:rPr lang="en-GB" smtClean="0"/>
              <a:t>‹#›</a:t>
            </a:fld>
            <a:endParaRPr lang="en-GB"/>
          </a:p>
        </p:txBody>
      </p:sp>
    </p:spTree>
    <p:extLst>
      <p:ext uri="{BB962C8B-B14F-4D97-AF65-F5344CB8AC3E}">
        <p14:creationId xmlns:p14="http://schemas.microsoft.com/office/powerpoint/2010/main" val="1431168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AB77051-27E8-4E22-828A-0F9CC891096C}" type="datetime1">
              <a:rPr lang="en-US" smtClean="0"/>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4455338"/>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F94743-C094-4F8C-849D-B2A589B07AD0}" type="datetime1">
              <a:rPr lang="en-US" smtClean="0"/>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3088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AF448F-6AEF-4B8D-AF38-87A375F53EDA}" type="datetime1">
              <a:rPr lang="en-US" smtClean="0"/>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1765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6DB76D-7C26-47CA-8637-AB5F7EC5D877}" type="datetime1">
              <a:rPr lang="en-US" smtClean="0"/>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7257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AC71E2-5EAE-4048-A7EC-20D514F1C2F3}" type="datetime1">
              <a:rPr lang="en-US" smtClean="0"/>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5405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DC1768-3AD1-4460-ABC2-8C5579799310}" type="datetime1">
              <a:rPr lang="en-US" smtClean="0"/>
              <a:t>5/23/2016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4445815"/>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F98F12-5BA9-4EB7-A91A-719C553A8C46}" type="datetime1">
              <a:rPr lang="en-US" smtClean="0"/>
              <a:t>5/23/2016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9958234"/>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C460D8-0A15-47E3-BAC3-8D57F813494F}" type="datetime1">
              <a:rPr lang="en-US" smtClean="0"/>
              <a:t>5/23/2016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284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9102E-B46E-4073-89D2-2E9430D04A5F}" type="datetime1">
              <a:rPr lang="en-US" smtClean="0"/>
              <a:t>5/23/2016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1667169"/>
      </p:ext>
    </p:extLst>
  </p:cSld>
  <p:clrMapOvr>
    <a:masterClrMapping/>
  </p:clrMapOvr>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65FEA05-0C7F-4355-9D58-7F168CEE80F2}" type="datetime1">
              <a:rPr lang="en-US" smtClean="0"/>
              <a:t>5/23/2016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3293699"/>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FE3607-04F6-4D11-9C64-0D4876615FE1}" type="datetime1">
              <a:rPr lang="en-US" smtClean="0"/>
              <a:t>5/23/2016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331723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A6FE3607-04F6-4D11-9C64-0D4876615FE1}" type="datetime1">
              <a:rPr lang="en-US" smtClean="0"/>
              <a:t>5/23/2016</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D57F1E4F-1CFF-5643-939E-217C01CDF565}"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9529597"/>
      </p:ext>
    </p:extLst>
  </p:cSld>
  <p:clrMap bg1="lt1" tx1="dk1" bg2="lt2" tx2="dk2" accent1="accent1" accent2="accent2" accent3="accent3" accent4="accent4" accent5="accent5" accent6="accent6" hlink="hlink" folHlink="folHlink"/>
  <p:sldLayoutIdLst>
    <p:sldLayoutId id="2147484167" r:id="rId1"/>
    <p:sldLayoutId id="2147484168" r:id="rId2"/>
    <p:sldLayoutId id="2147484169" r:id="rId3"/>
    <p:sldLayoutId id="2147484170" r:id="rId4"/>
    <p:sldLayoutId id="2147484171" r:id="rId5"/>
    <p:sldLayoutId id="2147484172" r:id="rId6"/>
    <p:sldLayoutId id="2147484173" r:id="rId7"/>
    <p:sldLayoutId id="2147484174" r:id="rId8"/>
    <p:sldLayoutId id="2147484175" r:id="rId9"/>
    <p:sldLayoutId id="2147484176" r:id="rId10"/>
    <p:sldLayoutId id="2147484177" r:id="rId11"/>
  </p:sldLayoutIdLst>
  <p:hf hdr="0" ftr="0" dt="0"/>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28600" y="4960137"/>
            <a:ext cx="8001000" cy="1463040"/>
          </a:xfrm>
        </p:spPr>
        <p:txBody>
          <a:bodyPr>
            <a:normAutofit fontScale="90000"/>
          </a:bodyPr>
          <a:lstStyle/>
          <a:p>
            <a:pPr algn="l"/>
            <a:r>
              <a:rPr lang="sr-Cyrl-RS" sz="4000" dirty="0"/>
              <a:t>Ефикасност јединица локалне самоуправе у републици </a:t>
            </a:r>
            <a:r>
              <a:rPr lang="sr-Cyrl-RS" sz="4000" dirty="0" err="1"/>
              <a:t>србији</a:t>
            </a:r>
            <a:endParaRPr lang="sr-Cyrl-RS" sz="4000" dirty="0"/>
          </a:p>
        </p:txBody>
      </p:sp>
      <p:sp>
        <p:nvSpPr>
          <p:cNvPr id="6" name="Subtitle 5"/>
          <p:cNvSpPr>
            <a:spLocks noGrp="1"/>
          </p:cNvSpPr>
          <p:nvPr>
            <p:ph type="subTitle" idx="1"/>
          </p:nvPr>
        </p:nvSpPr>
        <p:spPr/>
        <p:txBody>
          <a:bodyPr>
            <a:normAutofit fontScale="92500" lnSpcReduction="10000"/>
          </a:bodyPr>
          <a:lstStyle/>
          <a:p>
            <a:r>
              <a:rPr lang="sr-Cyrl-RS" sz="1600" dirty="0"/>
              <a:t>Бранко Радуловић</a:t>
            </a:r>
          </a:p>
          <a:p>
            <a:r>
              <a:rPr lang="sr-Cyrl-RS" sz="1600" dirty="0"/>
              <a:t>Правни факултет Универзитета у Београду</a:t>
            </a:r>
          </a:p>
          <a:p>
            <a:endParaRPr lang="sr-Cyrl-RS" sz="1600" dirty="0"/>
          </a:p>
          <a:p>
            <a:r>
              <a:rPr lang="sr-Cyrl-RS" sz="1600" dirty="0"/>
              <a:t>Стефан Драгутиновић</a:t>
            </a:r>
          </a:p>
          <a:p>
            <a:r>
              <a:rPr lang="sr-Cyrl-RS" sz="1600" dirty="0"/>
              <a:t>Економски институт, Београд</a:t>
            </a:r>
          </a:p>
        </p:txBody>
      </p:sp>
    </p:spTree>
    <p:extLst>
      <p:ext uri="{BB962C8B-B14F-4D97-AF65-F5344CB8AC3E}">
        <p14:creationId xmlns:p14="http://schemas.microsoft.com/office/powerpoint/2010/main" val="3662207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Преглед резултата модела (</a:t>
            </a:r>
            <a:r>
              <a:rPr lang="en-US" dirty="0"/>
              <a:t>I)</a:t>
            </a:r>
            <a:endParaRPr lang="sr-Cyrl-RS" dirty="0"/>
          </a:p>
        </p:txBody>
      </p:sp>
      <p:pic>
        <p:nvPicPr>
          <p:cNvPr id="6" name="Content Placeholder 5"/>
          <p:cNvPicPr>
            <a:picLocks noGrp="1" noChangeAspect="1"/>
          </p:cNvPicPr>
          <p:nvPr>
            <p:ph idx="1"/>
          </p:nvPr>
        </p:nvPicPr>
        <p:blipFill>
          <a:blip r:embed="rId2"/>
          <a:stretch>
            <a:fillRect/>
          </a:stretch>
        </p:blipFill>
        <p:spPr>
          <a:xfrm>
            <a:off x="799784" y="3784"/>
            <a:ext cx="10168759" cy="6876285"/>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4227321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4400" dirty="0">
                <a:solidFill>
                  <a:srgbClr val="002060"/>
                </a:solidFill>
              </a:rPr>
              <a:t>Однос величине ЈЛС и СКОРА неефикасности</a:t>
            </a:r>
            <a:endParaRPr lang="sr-Latn-RS" sz="4400" dirty="0">
              <a:solidFill>
                <a:srgbClr val="002060"/>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pic>
        <p:nvPicPr>
          <p:cNvPr id="5" name="Picture 4" descr="Graph 2 final.png"/>
          <p:cNvPicPr/>
          <p:nvPr/>
        </p:nvPicPr>
        <p:blipFill rotWithShape="1">
          <a:blip r:embed="rId2" cstate="print"/>
          <a:srcRect l="2430" t="2173" r="2881" b="4412"/>
          <a:stretch/>
        </p:blipFill>
        <p:spPr>
          <a:xfrm>
            <a:off x="2360023" y="1815738"/>
            <a:ext cx="7406640" cy="4980868"/>
          </a:xfrm>
          <a:prstGeom prst="rect">
            <a:avLst/>
          </a:prstGeom>
        </p:spPr>
      </p:pic>
      <p:cxnSp>
        <p:nvCxnSpPr>
          <p:cNvPr id="7" name="Straight Connector 6"/>
          <p:cNvCxnSpPr>
            <a:endCxn id="5" idx="3"/>
          </p:cNvCxnSpPr>
          <p:nvPr/>
        </p:nvCxnSpPr>
        <p:spPr>
          <a:xfrm>
            <a:off x="3052355" y="4245429"/>
            <a:ext cx="6714309" cy="0"/>
          </a:xfrm>
          <a:prstGeom prst="line">
            <a:avLst/>
          </a:prstGeom>
          <a:ln w="2857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447317" y="3997235"/>
            <a:ext cx="1223412" cy="261610"/>
          </a:xfrm>
          <a:prstGeom prst="rect">
            <a:avLst/>
          </a:prstGeom>
          <a:noFill/>
        </p:spPr>
        <p:txBody>
          <a:bodyPr wrap="none" rtlCol="0">
            <a:spAutoFit/>
          </a:bodyPr>
          <a:lstStyle/>
          <a:p>
            <a:r>
              <a:rPr lang="sr-Cyrl-RS" sz="1100" dirty="0">
                <a:solidFill>
                  <a:srgbClr val="002060"/>
                </a:solidFill>
              </a:rPr>
              <a:t>8,000 становника</a:t>
            </a:r>
            <a:endParaRPr lang="en-GB" sz="1100" dirty="0">
              <a:solidFill>
                <a:srgbClr val="002060"/>
              </a:solidFill>
            </a:endParaRPr>
          </a:p>
        </p:txBody>
      </p:sp>
      <p:cxnSp>
        <p:nvCxnSpPr>
          <p:cNvPr id="9" name="Straight Connector 8"/>
          <p:cNvCxnSpPr/>
          <p:nvPr/>
        </p:nvCxnSpPr>
        <p:spPr>
          <a:xfrm>
            <a:off x="3052355" y="3522266"/>
            <a:ext cx="6714309" cy="0"/>
          </a:xfrm>
          <a:prstGeom prst="line">
            <a:avLst/>
          </a:prstGeom>
          <a:ln w="2857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364254" y="3260657"/>
            <a:ext cx="1295547" cy="261610"/>
          </a:xfrm>
          <a:prstGeom prst="rect">
            <a:avLst/>
          </a:prstGeom>
          <a:noFill/>
        </p:spPr>
        <p:txBody>
          <a:bodyPr wrap="none" rtlCol="0">
            <a:spAutoFit/>
          </a:bodyPr>
          <a:lstStyle/>
          <a:p>
            <a:r>
              <a:rPr lang="sr-Cyrl-RS" sz="1100" dirty="0">
                <a:solidFill>
                  <a:srgbClr val="002060"/>
                </a:solidFill>
              </a:rPr>
              <a:t>20,000 становника</a:t>
            </a:r>
            <a:endParaRPr lang="en-GB" sz="1100" dirty="0">
              <a:solidFill>
                <a:srgbClr val="002060"/>
              </a:solidFill>
            </a:endParaRPr>
          </a:p>
        </p:txBody>
      </p:sp>
      <p:sp>
        <p:nvSpPr>
          <p:cNvPr id="11" name="TextBox 10"/>
          <p:cNvSpPr txBox="1"/>
          <p:nvPr/>
        </p:nvSpPr>
        <p:spPr>
          <a:xfrm>
            <a:off x="5098868" y="6100356"/>
            <a:ext cx="2512422" cy="307777"/>
          </a:xfrm>
          <a:prstGeom prst="rect">
            <a:avLst/>
          </a:prstGeom>
          <a:solidFill>
            <a:schemeClr val="bg1"/>
          </a:solidFill>
        </p:spPr>
        <p:txBody>
          <a:bodyPr wrap="square" rtlCol="0">
            <a:spAutoFit/>
          </a:bodyPr>
          <a:lstStyle/>
          <a:p>
            <a:pPr algn="ctr"/>
            <a:r>
              <a:rPr lang="sr-Cyrl-RS" sz="1400" dirty="0">
                <a:solidFill>
                  <a:srgbClr val="002060"/>
                </a:solidFill>
              </a:rPr>
              <a:t>СКОР НЕЕФИКАСНОСТИ</a:t>
            </a:r>
            <a:endParaRPr lang="en-GB" sz="1400" dirty="0">
              <a:solidFill>
                <a:srgbClr val="002060"/>
              </a:solidFill>
            </a:endParaRPr>
          </a:p>
        </p:txBody>
      </p:sp>
      <p:cxnSp>
        <p:nvCxnSpPr>
          <p:cNvPr id="12" name="Straight Connector 11"/>
          <p:cNvCxnSpPr/>
          <p:nvPr/>
        </p:nvCxnSpPr>
        <p:spPr>
          <a:xfrm>
            <a:off x="3056706" y="2760619"/>
            <a:ext cx="6714309" cy="0"/>
          </a:xfrm>
          <a:prstGeom prst="line">
            <a:avLst/>
          </a:prstGeom>
          <a:ln w="2857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372962" y="2511719"/>
            <a:ext cx="1295547" cy="261610"/>
          </a:xfrm>
          <a:prstGeom prst="rect">
            <a:avLst/>
          </a:prstGeom>
          <a:noFill/>
        </p:spPr>
        <p:txBody>
          <a:bodyPr wrap="none" rtlCol="0">
            <a:spAutoFit/>
          </a:bodyPr>
          <a:lstStyle/>
          <a:p>
            <a:r>
              <a:rPr lang="sr-Cyrl-RS" sz="1100" dirty="0">
                <a:solidFill>
                  <a:srgbClr val="002060"/>
                </a:solidFill>
              </a:rPr>
              <a:t>60,000 становника</a:t>
            </a:r>
            <a:endParaRPr lang="en-GB" sz="1100" dirty="0">
              <a:solidFill>
                <a:srgbClr val="002060"/>
              </a:solidFill>
            </a:endParaRPr>
          </a:p>
        </p:txBody>
      </p:sp>
      <p:sp>
        <p:nvSpPr>
          <p:cNvPr id="14" name="TextBox 13"/>
          <p:cNvSpPr txBox="1"/>
          <p:nvPr/>
        </p:nvSpPr>
        <p:spPr>
          <a:xfrm rot="16200000">
            <a:off x="1213675" y="3744848"/>
            <a:ext cx="2512422" cy="307777"/>
          </a:xfrm>
          <a:prstGeom prst="rect">
            <a:avLst/>
          </a:prstGeom>
          <a:solidFill>
            <a:schemeClr val="bg1"/>
          </a:solidFill>
        </p:spPr>
        <p:txBody>
          <a:bodyPr wrap="square" rtlCol="0">
            <a:spAutoFit/>
          </a:bodyPr>
          <a:lstStyle/>
          <a:p>
            <a:pPr algn="ctr"/>
            <a:r>
              <a:rPr lang="en-US" sz="1400" dirty="0">
                <a:solidFill>
                  <a:srgbClr val="002060"/>
                </a:solidFill>
              </a:rPr>
              <a:t>l</a:t>
            </a:r>
            <a:r>
              <a:rPr lang="sr-Latn-RS" sz="1400" dirty="0">
                <a:solidFill>
                  <a:srgbClr val="002060"/>
                </a:solidFill>
              </a:rPr>
              <a:t>n </a:t>
            </a:r>
            <a:r>
              <a:rPr lang="sr-Cyrl-RS" sz="1400" dirty="0">
                <a:solidFill>
                  <a:srgbClr val="002060"/>
                </a:solidFill>
              </a:rPr>
              <a:t>БРОЈ СТАНОВНИКА ЈЛС</a:t>
            </a:r>
            <a:endParaRPr lang="en-GB" sz="1400" dirty="0">
              <a:solidFill>
                <a:srgbClr val="002060"/>
              </a:solidFill>
            </a:endParaRPr>
          </a:p>
        </p:txBody>
      </p:sp>
      <p:sp>
        <p:nvSpPr>
          <p:cNvPr id="15" name="Right Arrow 14"/>
          <p:cNvSpPr/>
          <p:nvPr/>
        </p:nvSpPr>
        <p:spPr>
          <a:xfrm>
            <a:off x="8115027" y="6100357"/>
            <a:ext cx="1580606" cy="2090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02060"/>
              </a:solidFill>
            </a:endParaRPr>
          </a:p>
        </p:txBody>
      </p:sp>
      <p:sp>
        <p:nvSpPr>
          <p:cNvPr id="16" name="TextBox 15"/>
          <p:cNvSpPr txBox="1"/>
          <p:nvPr/>
        </p:nvSpPr>
        <p:spPr>
          <a:xfrm>
            <a:off x="7914565" y="6302264"/>
            <a:ext cx="2512422" cy="523220"/>
          </a:xfrm>
          <a:prstGeom prst="rect">
            <a:avLst/>
          </a:prstGeom>
          <a:noFill/>
        </p:spPr>
        <p:txBody>
          <a:bodyPr wrap="square" rtlCol="0">
            <a:spAutoFit/>
          </a:bodyPr>
          <a:lstStyle/>
          <a:p>
            <a:pPr algn="ctr"/>
            <a:r>
              <a:rPr lang="sr-Cyrl-RS" sz="1400" dirty="0">
                <a:solidFill>
                  <a:srgbClr val="002060"/>
                </a:solidFill>
              </a:rPr>
              <a:t>већа релативна неефикасност ЈЛС</a:t>
            </a:r>
            <a:endParaRPr lang="en-GB" sz="1400" dirty="0">
              <a:solidFill>
                <a:srgbClr val="002060"/>
              </a:solidFill>
            </a:endParaRPr>
          </a:p>
        </p:txBody>
      </p:sp>
      <p:sp>
        <p:nvSpPr>
          <p:cNvPr id="18" name="TextBox 17"/>
          <p:cNvSpPr txBox="1"/>
          <p:nvPr/>
        </p:nvSpPr>
        <p:spPr>
          <a:xfrm>
            <a:off x="1524000" y="6128422"/>
            <a:ext cx="3492224" cy="738664"/>
          </a:xfrm>
          <a:prstGeom prst="rect">
            <a:avLst/>
          </a:prstGeom>
          <a:noFill/>
        </p:spPr>
        <p:txBody>
          <a:bodyPr wrap="square" rtlCol="0">
            <a:spAutoFit/>
          </a:bodyPr>
          <a:lstStyle/>
          <a:p>
            <a:pPr algn="just"/>
            <a:r>
              <a:rPr lang="en-US" sz="1400" dirty="0">
                <a:solidFill>
                  <a:srgbClr val="002060"/>
                </a:solidFill>
              </a:rPr>
              <a:t>T</a:t>
            </a:r>
            <a:r>
              <a:rPr lang="sr-Cyrl-RS" sz="1400" dirty="0">
                <a:solidFill>
                  <a:srgbClr val="002060"/>
                </a:solidFill>
              </a:rPr>
              <a:t>амни кругови</a:t>
            </a:r>
            <a:r>
              <a:rPr lang="en-US" sz="1400" dirty="0">
                <a:solidFill>
                  <a:srgbClr val="002060"/>
                </a:solidFill>
              </a:rPr>
              <a:t> </a:t>
            </a:r>
            <a:r>
              <a:rPr lang="sr-Cyrl-RS" sz="1400" dirty="0">
                <a:solidFill>
                  <a:srgbClr val="002060"/>
                </a:solidFill>
              </a:rPr>
              <a:t>представљају модел са егзогеним променљивим које утичу на ефикасност</a:t>
            </a:r>
            <a:endParaRPr lang="en-GB" sz="1400" dirty="0">
              <a:solidFill>
                <a:srgbClr val="002060"/>
              </a:solidFill>
            </a:endParaRPr>
          </a:p>
        </p:txBody>
      </p:sp>
      <p:cxnSp>
        <p:nvCxnSpPr>
          <p:cNvPr id="21" name="Straight Arrow Connector 20"/>
          <p:cNvCxnSpPr/>
          <p:nvPr/>
        </p:nvCxnSpPr>
        <p:spPr>
          <a:xfrm flipV="1">
            <a:off x="6063343" y="2511720"/>
            <a:ext cx="1585776" cy="1178905"/>
          </a:xfrm>
          <a:prstGeom prst="straightConnector1">
            <a:avLst/>
          </a:prstGeom>
          <a:ln w="57150">
            <a:solidFill>
              <a:schemeClr val="accent2">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569090" y="1993914"/>
            <a:ext cx="2690950" cy="461665"/>
          </a:xfrm>
          <a:prstGeom prst="rect">
            <a:avLst/>
          </a:prstGeom>
          <a:noFill/>
        </p:spPr>
        <p:txBody>
          <a:bodyPr wrap="square" rtlCol="0">
            <a:spAutoFit/>
          </a:bodyPr>
          <a:lstStyle/>
          <a:p>
            <a:pPr algn="just"/>
            <a:r>
              <a:rPr lang="sr-Cyrl-RS" sz="1200" dirty="0">
                <a:solidFill>
                  <a:srgbClr val="002060"/>
                </a:solidFill>
              </a:rPr>
              <a:t>Један број ЈЛС испољава веома висок степен неефикасности</a:t>
            </a:r>
            <a:endParaRPr lang="en-GB" sz="1200" dirty="0">
              <a:solidFill>
                <a:srgbClr val="002060"/>
              </a:solidFill>
            </a:endParaRPr>
          </a:p>
        </p:txBody>
      </p:sp>
      <p:sp>
        <p:nvSpPr>
          <p:cNvPr id="25" name="TextBox 24"/>
          <p:cNvSpPr txBox="1"/>
          <p:nvPr/>
        </p:nvSpPr>
        <p:spPr>
          <a:xfrm>
            <a:off x="7654189" y="4297334"/>
            <a:ext cx="2095382" cy="830997"/>
          </a:xfrm>
          <a:prstGeom prst="rect">
            <a:avLst/>
          </a:prstGeom>
          <a:noFill/>
        </p:spPr>
        <p:txBody>
          <a:bodyPr wrap="square" rtlCol="0">
            <a:spAutoFit/>
          </a:bodyPr>
          <a:lstStyle/>
          <a:p>
            <a:pPr algn="just"/>
            <a:r>
              <a:rPr lang="sr-Cyrl-RS" sz="1200" dirty="0">
                <a:solidFill>
                  <a:srgbClr val="002060"/>
                </a:solidFill>
              </a:rPr>
              <a:t>Скор 1,5 значи да ЈЛС троши 50% више средстава у односу на ефикасан ниво пружања јавних услуга</a:t>
            </a:r>
            <a:endParaRPr lang="en-GB" sz="1200" dirty="0">
              <a:solidFill>
                <a:srgbClr val="002060"/>
              </a:solidFill>
            </a:endParaRPr>
          </a:p>
        </p:txBody>
      </p:sp>
      <p:cxnSp>
        <p:nvCxnSpPr>
          <p:cNvPr id="27" name="Straight Connector 26"/>
          <p:cNvCxnSpPr/>
          <p:nvPr/>
        </p:nvCxnSpPr>
        <p:spPr>
          <a:xfrm flipH="1">
            <a:off x="3888376" y="1926209"/>
            <a:ext cx="0" cy="3883671"/>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4679323" y="4800236"/>
            <a:ext cx="2969796" cy="973549"/>
          </a:xfrm>
          <a:prstGeom prst="straightConnector1">
            <a:avLst/>
          </a:prstGeom>
          <a:ln w="57150">
            <a:solidFill>
              <a:schemeClr val="accent2">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Right Arrow 32"/>
          <p:cNvSpPr/>
          <p:nvPr/>
        </p:nvSpPr>
        <p:spPr>
          <a:xfrm rot="16200000">
            <a:off x="1144250" y="3417765"/>
            <a:ext cx="1580606" cy="2090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02060"/>
              </a:solidFill>
            </a:endParaRPr>
          </a:p>
        </p:txBody>
      </p:sp>
      <p:sp>
        <p:nvSpPr>
          <p:cNvPr id="22" name="TextBox 21"/>
          <p:cNvSpPr txBox="1"/>
          <p:nvPr/>
        </p:nvSpPr>
        <p:spPr>
          <a:xfrm>
            <a:off x="3955135" y="4654864"/>
            <a:ext cx="1169924" cy="769441"/>
          </a:xfrm>
          <a:prstGeom prst="rect">
            <a:avLst/>
          </a:prstGeom>
          <a:noFill/>
        </p:spPr>
        <p:txBody>
          <a:bodyPr wrap="square" rtlCol="0">
            <a:spAutoFit/>
          </a:bodyPr>
          <a:lstStyle/>
          <a:p>
            <a:r>
              <a:rPr lang="sr-Cyrl-RS" sz="1100" dirty="0">
                <a:solidFill>
                  <a:srgbClr val="002060"/>
                </a:solidFill>
              </a:rPr>
              <a:t>Трошкови &gt; за 25%  у односу на ефикасан ниво</a:t>
            </a:r>
            <a:endParaRPr lang="en-GB" sz="1100" dirty="0">
              <a:solidFill>
                <a:srgbClr val="002060"/>
              </a:solidFill>
            </a:endParaRPr>
          </a:p>
        </p:txBody>
      </p:sp>
      <p:sp>
        <p:nvSpPr>
          <p:cNvPr id="24" name="TextBox 23"/>
          <p:cNvSpPr txBox="1"/>
          <p:nvPr/>
        </p:nvSpPr>
        <p:spPr>
          <a:xfrm>
            <a:off x="3635464" y="5773783"/>
            <a:ext cx="439544" cy="261610"/>
          </a:xfrm>
          <a:prstGeom prst="rect">
            <a:avLst/>
          </a:prstGeom>
          <a:noFill/>
        </p:spPr>
        <p:txBody>
          <a:bodyPr wrap="none" rtlCol="0">
            <a:spAutoFit/>
          </a:bodyPr>
          <a:lstStyle/>
          <a:p>
            <a:r>
              <a:rPr lang="sr-Cyrl-RS" sz="1100" b="1" dirty="0">
                <a:solidFill>
                  <a:srgbClr val="002060"/>
                </a:solidFill>
                <a:effectLst>
                  <a:outerShdw blurRad="38100" dist="38100" dir="2700000" algn="tl">
                    <a:srgbClr val="000000">
                      <a:alpha val="43137"/>
                    </a:srgbClr>
                  </a:outerShdw>
                </a:effectLst>
              </a:rPr>
              <a:t>1.25</a:t>
            </a:r>
            <a:endParaRPr lang="en-GB" sz="11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5721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Закључци</a:t>
            </a:r>
          </a:p>
        </p:txBody>
      </p:sp>
      <p:sp>
        <p:nvSpPr>
          <p:cNvPr id="3" name="Content Placeholder 2"/>
          <p:cNvSpPr>
            <a:spLocks noGrp="1"/>
          </p:cNvSpPr>
          <p:nvPr>
            <p:ph idx="1"/>
          </p:nvPr>
        </p:nvSpPr>
        <p:spPr/>
        <p:txBody>
          <a:bodyPr>
            <a:normAutofit/>
          </a:bodyPr>
          <a:lstStyle/>
          <a:p>
            <a:r>
              <a:rPr lang="ru-RU" sz="2800" dirty="0"/>
              <a:t>Резултати показују да је </a:t>
            </a:r>
          </a:p>
          <a:p>
            <a:pPr lvl="1"/>
            <a:r>
              <a:rPr lang="ru-RU" sz="2400" dirty="0"/>
              <a:t>највећи број локалних самоуправа „умерено“ неефикасан што оставља простор за децентрализацију неких надлежности, </a:t>
            </a:r>
          </a:p>
          <a:p>
            <a:pPr lvl="2"/>
            <a:r>
              <a:rPr lang="ru-RU" sz="1800" dirty="0"/>
              <a:t>Проблем великог одступања појединих ЈЛС</a:t>
            </a:r>
          </a:p>
          <a:p>
            <a:pPr lvl="1"/>
            <a:r>
              <a:rPr lang="ru-RU" sz="2400" dirty="0"/>
              <a:t>Најмање (и значајан број мањих)  ЈЛС (не све) испољавају веома висок ниво неефикасности, што јасно указује на пожељност неког вида  интегрисања мањих локалних самоуправа (ЈЛС чији је број становника испод 12,000)</a:t>
            </a:r>
          </a:p>
          <a:p>
            <a:pPr lvl="2"/>
            <a:r>
              <a:rPr lang="ru-RU" sz="1800" dirty="0"/>
              <a:t>Или облицима међуопштинске сарадње или припајањем, односно спајањем</a:t>
            </a:r>
          </a:p>
          <a:p>
            <a:pPr lvl="2"/>
            <a:r>
              <a:rPr lang="ru-RU" sz="2000" dirty="0"/>
              <a:t>Могуће решење је јачање средњег нивоа власти – и пренос неких надлежности на округе</a:t>
            </a:r>
          </a:p>
          <a:p>
            <a:endParaRPr lang="sr-Cyrl-RS" sz="2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699822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Закључци</a:t>
            </a:r>
          </a:p>
        </p:txBody>
      </p:sp>
      <p:sp>
        <p:nvSpPr>
          <p:cNvPr id="3" name="Content Placeholder 2"/>
          <p:cNvSpPr>
            <a:spLocks noGrp="1"/>
          </p:cNvSpPr>
          <p:nvPr>
            <p:ph idx="1"/>
          </p:nvPr>
        </p:nvSpPr>
        <p:spPr/>
        <p:txBody>
          <a:bodyPr/>
          <a:lstStyle/>
          <a:p>
            <a:pPr marL="0" indent="0">
              <a:buNone/>
            </a:pPr>
            <a:r>
              <a:rPr lang="sr-Cyrl-RS" dirty="0"/>
              <a:t>Простор за додатну анализу</a:t>
            </a:r>
          </a:p>
          <a:p>
            <a:pPr marL="0" indent="0">
              <a:buNone/>
            </a:pPr>
            <a:r>
              <a:rPr lang="sr-Cyrl-RS" dirty="0"/>
              <a:t>	укључивање фискалних варијабли – структура прихода, ниво дуга</a:t>
            </a:r>
          </a:p>
          <a:p>
            <a:pPr marL="0" indent="0">
              <a:buNone/>
            </a:pPr>
            <a:r>
              <a:rPr lang="sr-Cyrl-RS" dirty="0"/>
              <a:t>	панел – за последњих пет година</a:t>
            </a:r>
          </a:p>
          <a:p>
            <a:pPr marL="0" indent="0">
              <a:buNone/>
            </a:pPr>
            <a:endParaRPr lang="sr-Cyrl-RS" dirty="0"/>
          </a:p>
          <a:p>
            <a:pPr marL="0" indent="0">
              <a:buNone/>
            </a:pPr>
            <a:r>
              <a:rPr lang="sr-Cyrl-RS" dirty="0"/>
              <a:t>Проблем са подацима</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757939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Cyrl-RS"/>
          </a:p>
        </p:txBody>
      </p:sp>
      <p:sp>
        <p:nvSpPr>
          <p:cNvPr id="3" name="Content Placeholder 2"/>
          <p:cNvSpPr>
            <a:spLocks noGrp="1"/>
          </p:cNvSpPr>
          <p:nvPr>
            <p:ph idx="1"/>
          </p:nvPr>
        </p:nvSpPr>
        <p:spPr/>
        <p:txBody>
          <a:bodyPr>
            <a:normAutofit/>
          </a:bodyPr>
          <a:lstStyle/>
          <a:p>
            <a:pPr algn="ctr"/>
            <a:endParaRPr lang="sr-Latn-RS" sz="2800" dirty="0"/>
          </a:p>
          <a:p>
            <a:pPr algn="ctr"/>
            <a:endParaRPr lang="sr-Latn-RS" sz="2800" dirty="0"/>
          </a:p>
          <a:p>
            <a:pPr algn="ctr"/>
            <a:r>
              <a:rPr lang="sr-Cyrl-RS" sz="2800" dirty="0"/>
              <a:t>ХВАЛА НА ПАЖЊИ!</a:t>
            </a:r>
          </a:p>
          <a:p>
            <a:pPr algn="ctr"/>
            <a:endParaRPr lang="sr-Cyrl-RS" sz="2800" dirty="0"/>
          </a:p>
          <a:p>
            <a:pPr algn="ctr"/>
            <a:r>
              <a:rPr lang="sr-Latn-RS" sz="2800" dirty="0"/>
              <a:t>bradulovic@ius.bg.ac.rs</a:t>
            </a:r>
            <a:endParaRPr lang="sr-Cyrl-RS" sz="2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699218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Економска ефикасност јлс</a:t>
            </a:r>
            <a:endParaRPr lang="sr-Latn-RS" dirty="0"/>
          </a:p>
        </p:txBody>
      </p:sp>
      <p:sp>
        <p:nvSpPr>
          <p:cNvPr id="3" name="Content Placeholder 2"/>
          <p:cNvSpPr>
            <a:spLocks noGrp="1"/>
          </p:cNvSpPr>
          <p:nvPr>
            <p:ph idx="1"/>
          </p:nvPr>
        </p:nvSpPr>
        <p:spPr/>
        <p:txBody>
          <a:bodyPr>
            <a:normAutofit/>
          </a:bodyPr>
          <a:lstStyle/>
          <a:p>
            <a:r>
              <a:rPr lang="ru-RU" sz="2400" dirty="0"/>
              <a:t>Да ли ЈЛС користе расположиве ресурсе на ефикасан начин?</a:t>
            </a:r>
            <a:r>
              <a:rPr lang="sr-Cyrl-RS" sz="2400" dirty="0"/>
              <a:t> </a:t>
            </a:r>
          </a:p>
          <a:p>
            <a:r>
              <a:rPr lang="sr-Cyrl-RS" sz="2400" dirty="0"/>
              <a:t>Каква је релативна неефикасност ЈЛС у Републици Србији?</a:t>
            </a:r>
            <a:endParaRPr lang="ru-RU" sz="2400" dirty="0"/>
          </a:p>
          <a:p>
            <a:endParaRPr lang="ru-RU" sz="2400" dirty="0"/>
          </a:p>
          <a:p>
            <a:endParaRPr lang="ru-RU" sz="2400" dirty="0"/>
          </a:p>
          <a:p>
            <a:r>
              <a:rPr lang="ru-RU" sz="2400" dirty="0"/>
              <a:t>Економска ефикасност подразумева да ЈЛС обезбеђују максималан ниво услуга (аутпута) за дати ниво ангажованих ресурса (инпута), односно да одређени ниво услуга нуде уз минимално ангажоване ресурсе.</a:t>
            </a:r>
          </a:p>
          <a:p>
            <a:endParaRPr lang="ru-RU"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4075834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4400" dirty="0"/>
              <a:t>Економска ефикасност ЈЛС и децентрализација</a:t>
            </a:r>
            <a:endParaRPr lang="sr-Latn-RS" sz="4400" dirty="0"/>
          </a:p>
        </p:txBody>
      </p:sp>
      <p:sp>
        <p:nvSpPr>
          <p:cNvPr id="3" name="Content Placeholder 2"/>
          <p:cNvSpPr>
            <a:spLocks noGrp="1"/>
          </p:cNvSpPr>
          <p:nvPr>
            <p:ph idx="1"/>
          </p:nvPr>
        </p:nvSpPr>
        <p:spPr/>
        <p:txBody>
          <a:bodyPr/>
          <a:lstStyle/>
          <a:p>
            <a:r>
              <a:rPr lang="sr-Cyrl-RS" dirty="0"/>
              <a:t>Последице неефикасности</a:t>
            </a:r>
          </a:p>
          <a:p>
            <a:pPr lvl="1"/>
            <a:r>
              <a:rPr lang="ru-RU" dirty="0"/>
              <a:t>Ако ЈЛС не остварују задовољавајући ниво економске ефикасности, децентрализација у начелу није пожељна или бар не у већој мери (и обрнуто што су ЈЛС ефикасније то је даља децентрализација је пожељнија).</a:t>
            </a:r>
          </a:p>
          <a:p>
            <a:r>
              <a:rPr lang="en-US" dirty="0" err="1"/>
              <a:t>Што</a:t>
            </a:r>
            <a:r>
              <a:rPr lang="en-US" dirty="0"/>
              <a:t> </a:t>
            </a:r>
            <a:r>
              <a:rPr lang="en-US" dirty="0" err="1"/>
              <a:t>је</a:t>
            </a:r>
            <a:r>
              <a:rPr lang="en-US" dirty="0"/>
              <a:t> </a:t>
            </a:r>
            <a:r>
              <a:rPr lang="en-US" dirty="0" err="1"/>
              <a:t>број</a:t>
            </a:r>
            <a:r>
              <a:rPr lang="en-US" dirty="0"/>
              <a:t> </a:t>
            </a:r>
            <a:r>
              <a:rPr lang="en-US" dirty="0" err="1"/>
              <a:t>ефикасних</a:t>
            </a:r>
            <a:r>
              <a:rPr lang="en-US" dirty="0"/>
              <a:t> ЈЛС </a:t>
            </a:r>
            <a:r>
              <a:rPr lang="en-US" dirty="0" err="1"/>
              <a:t>већи</a:t>
            </a:r>
            <a:r>
              <a:rPr lang="en-US" dirty="0"/>
              <a:t>, и </a:t>
            </a:r>
            <a:r>
              <a:rPr lang="en-US" dirty="0" err="1"/>
              <a:t>што</a:t>
            </a:r>
            <a:r>
              <a:rPr lang="en-US" dirty="0"/>
              <a:t> </a:t>
            </a:r>
            <a:r>
              <a:rPr lang="en-US" dirty="0" err="1"/>
              <a:t>је</a:t>
            </a:r>
            <a:r>
              <a:rPr lang="en-US" dirty="0"/>
              <a:t> </a:t>
            </a:r>
            <a:r>
              <a:rPr lang="en-US" dirty="0" err="1"/>
              <a:t>одступање</a:t>
            </a:r>
            <a:r>
              <a:rPr lang="en-US" dirty="0"/>
              <a:t> </a:t>
            </a:r>
            <a:r>
              <a:rPr lang="en-US" dirty="0" err="1"/>
              <a:t>од</a:t>
            </a:r>
            <a:r>
              <a:rPr lang="en-US" dirty="0"/>
              <a:t> </a:t>
            </a:r>
            <a:r>
              <a:rPr lang="en-US" dirty="0" err="1"/>
              <a:t>границе</a:t>
            </a:r>
            <a:r>
              <a:rPr lang="en-US" dirty="0"/>
              <a:t> </a:t>
            </a:r>
            <a:r>
              <a:rPr lang="en-US" dirty="0" err="1"/>
              <a:t>најбоље</a:t>
            </a:r>
            <a:r>
              <a:rPr lang="en-US" dirty="0"/>
              <a:t> </a:t>
            </a:r>
            <a:r>
              <a:rPr lang="en-US" dirty="0" err="1"/>
              <a:t>праксе</a:t>
            </a:r>
            <a:r>
              <a:rPr lang="en-US" dirty="0"/>
              <a:t> </a:t>
            </a:r>
            <a:r>
              <a:rPr lang="sr-Cyrl-RS" dirty="0"/>
              <a:t>веће</a:t>
            </a:r>
            <a:r>
              <a:rPr lang="en-US" dirty="0"/>
              <a:t>, </a:t>
            </a:r>
            <a:r>
              <a:rPr lang="en-US" dirty="0" err="1"/>
              <a:t>користи</a:t>
            </a:r>
            <a:r>
              <a:rPr lang="en-US" dirty="0"/>
              <a:t> </a:t>
            </a:r>
            <a:r>
              <a:rPr lang="en-US" dirty="0" err="1"/>
              <a:t>од</a:t>
            </a:r>
            <a:r>
              <a:rPr lang="en-US" dirty="0"/>
              <a:t> </a:t>
            </a:r>
            <a:r>
              <a:rPr lang="en-US" dirty="0" err="1"/>
              <a:t>потенцијалног</a:t>
            </a:r>
            <a:r>
              <a:rPr lang="en-US" dirty="0"/>
              <a:t> </a:t>
            </a:r>
            <a:r>
              <a:rPr lang="en-US" dirty="0" err="1"/>
              <a:t>преноса</a:t>
            </a:r>
            <a:r>
              <a:rPr lang="en-US" dirty="0"/>
              <a:t> </a:t>
            </a:r>
            <a:r>
              <a:rPr lang="en-US" dirty="0" err="1"/>
              <a:t>надлежности</a:t>
            </a:r>
            <a:r>
              <a:rPr lang="en-US" dirty="0"/>
              <a:t> </a:t>
            </a:r>
            <a:r>
              <a:rPr lang="en-US" dirty="0" err="1"/>
              <a:t>су</a:t>
            </a:r>
            <a:r>
              <a:rPr lang="en-US" dirty="0"/>
              <a:t> </a:t>
            </a:r>
            <a:r>
              <a:rPr lang="sr-Cyrl-RS" dirty="0"/>
              <a:t>мање</a:t>
            </a:r>
            <a:endParaRPr lang="ru-RU" dirty="0"/>
          </a:p>
          <a:p>
            <a:pPr lvl="1"/>
            <a:r>
              <a:rPr lang="ru-RU" dirty="0"/>
              <a:t>није реално очекивати значајну корист од преношења и поверавања додатних надлежности неефикасној локалној самоуправи</a:t>
            </a:r>
          </a:p>
          <a:p>
            <a:r>
              <a:rPr lang="ru-RU" dirty="0"/>
              <a:t>Утврђивање тренутног степена ефикасности ЈЛС од пресудног значаја за одлуке у погледу евентуалне децентрализације</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784219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a:t>Утврђивање нивоа ефикасности</a:t>
            </a:r>
            <a:endParaRPr lang="sr-Latn-RS" dirty="0"/>
          </a:p>
        </p:txBody>
      </p:sp>
      <p:sp>
        <p:nvSpPr>
          <p:cNvPr id="3" name="Content Placeholder 2"/>
          <p:cNvSpPr>
            <a:spLocks noGrp="1"/>
          </p:cNvSpPr>
          <p:nvPr>
            <p:ph idx="1"/>
          </p:nvPr>
        </p:nvSpPr>
        <p:spPr/>
        <p:txBody>
          <a:bodyPr>
            <a:normAutofit/>
          </a:bodyPr>
          <a:lstStyle/>
          <a:p>
            <a:r>
              <a:rPr lang="sr-Cyrl-RS" sz="2400" dirty="0"/>
              <a:t>Потребно је утврдити које комбинације ангажованих ресурса (инпута) и пружених услуга (</a:t>
            </a:r>
            <a:r>
              <a:rPr lang="sr-Cyrl-RS" sz="2400" dirty="0" err="1"/>
              <a:t>оутпута</a:t>
            </a:r>
            <a:r>
              <a:rPr lang="sr-Cyrl-RS" sz="2400" dirty="0"/>
              <a:t>) представљају ефикасно понашање ЈЛС. </a:t>
            </a:r>
          </a:p>
          <a:p>
            <a:pPr lvl="1"/>
            <a:r>
              <a:rPr lang="en-US" sz="2000" dirty="0" err="1"/>
              <a:t>Избор</a:t>
            </a:r>
            <a:r>
              <a:rPr lang="en-US" sz="2000" dirty="0"/>
              <a:t> </a:t>
            </a:r>
            <a:r>
              <a:rPr lang="en-US" sz="2000" dirty="0" err="1"/>
              <a:t>аутпута</a:t>
            </a:r>
            <a:r>
              <a:rPr lang="en-US" sz="2000" dirty="0"/>
              <a:t> </a:t>
            </a:r>
            <a:r>
              <a:rPr lang="en-US" sz="2000" dirty="0" err="1"/>
              <a:t>одређен</a:t>
            </a:r>
            <a:r>
              <a:rPr lang="en-US" sz="2000" dirty="0"/>
              <a:t> </a:t>
            </a:r>
            <a:r>
              <a:rPr lang="en-US" sz="2000" dirty="0" err="1"/>
              <a:t>је</a:t>
            </a:r>
            <a:r>
              <a:rPr lang="en-US" sz="2000" dirty="0"/>
              <a:t> </a:t>
            </a:r>
            <a:r>
              <a:rPr lang="sr-Cyrl-RS" sz="2000" dirty="0"/>
              <a:t>на</a:t>
            </a:r>
            <a:r>
              <a:rPr lang="en-US" sz="2000" dirty="0"/>
              <a:t> </a:t>
            </a:r>
            <a:r>
              <a:rPr lang="en-US" sz="2000" dirty="0" err="1"/>
              <a:t>основу</a:t>
            </a:r>
            <a:r>
              <a:rPr lang="en-US" sz="2000" dirty="0"/>
              <a:t> </a:t>
            </a:r>
            <a:r>
              <a:rPr lang="en-US" sz="2000" dirty="0" err="1"/>
              <a:t>надлежности</a:t>
            </a:r>
            <a:r>
              <a:rPr lang="en-US" sz="2000" dirty="0"/>
              <a:t> ЈЛС и </a:t>
            </a:r>
            <a:r>
              <a:rPr lang="en-US" sz="2000" dirty="0" err="1"/>
              <a:t>расположиви</a:t>
            </a:r>
            <a:r>
              <a:rPr lang="sr-Cyrl-RS" sz="2000" dirty="0"/>
              <a:t>х</a:t>
            </a:r>
            <a:r>
              <a:rPr lang="en-US" sz="2000" dirty="0"/>
              <a:t> </a:t>
            </a:r>
            <a:r>
              <a:rPr lang="en-US" sz="2000" dirty="0" err="1"/>
              <a:t>пода</a:t>
            </a:r>
            <a:r>
              <a:rPr lang="sr-Cyrl-RS" sz="2000" dirty="0"/>
              <a:t>така</a:t>
            </a:r>
          </a:p>
          <a:p>
            <a:pPr lvl="2"/>
            <a:r>
              <a:rPr lang="sr-Cyrl-RS" sz="1600" dirty="0"/>
              <a:t>Обухваћене надлежности су - о</a:t>
            </a:r>
            <a:r>
              <a:rPr lang="sr-Latn-RS" sz="1600" dirty="0" err="1"/>
              <a:t>сновно</a:t>
            </a:r>
            <a:r>
              <a:rPr lang="sr-Latn-RS" sz="1600" dirty="0"/>
              <a:t> </a:t>
            </a:r>
            <a:r>
              <a:rPr lang="sr-Latn-RS" sz="1600" dirty="0" err="1"/>
              <a:t>образовање</a:t>
            </a:r>
            <a:r>
              <a:rPr lang="sr-Cyrl-RS" sz="1600" dirty="0"/>
              <a:t>, с</a:t>
            </a:r>
            <a:r>
              <a:rPr lang="sr-Latn-RS" sz="1600" dirty="0" err="1"/>
              <a:t>оцијална</a:t>
            </a:r>
            <a:r>
              <a:rPr lang="sr-Latn-RS" sz="1600" dirty="0"/>
              <a:t> </a:t>
            </a:r>
            <a:r>
              <a:rPr lang="sr-Latn-RS" sz="1600" dirty="0" err="1"/>
              <a:t>заштита</a:t>
            </a:r>
            <a:r>
              <a:rPr lang="sr-Cyrl-RS" sz="1600" dirty="0"/>
              <a:t>, и</a:t>
            </a:r>
            <a:r>
              <a:rPr lang="sr-Latn-RS" sz="1600" dirty="0" err="1"/>
              <a:t>нфраструктура</a:t>
            </a:r>
            <a:r>
              <a:rPr lang="sr-Cyrl-RS" sz="1600" dirty="0"/>
              <a:t>, к</a:t>
            </a:r>
            <a:r>
              <a:rPr lang="sr-Latn-RS" sz="1600" dirty="0" err="1"/>
              <a:t>омуналне</a:t>
            </a:r>
            <a:r>
              <a:rPr lang="sr-Latn-RS" sz="1600" dirty="0"/>
              <a:t> </a:t>
            </a:r>
            <a:r>
              <a:rPr lang="sr-Latn-RS" sz="1600" dirty="0" err="1"/>
              <a:t>услуге</a:t>
            </a:r>
            <a:endParaRPr lang="sr-Cyrl-RS" sz="1600" dirty="0"/>
          </a:p>
          <a:p>
            <a:pPr lvl="2"/>
            <a:r>
              <a:rPr lang="en-US" sz="1600" dirty="0" err="1"/>
              <a:t>због</a:t>
            </a:r>
            <a:r>
              <a:rPr lang="en-US" sz="1600" dirty="0"/>
              <a:t> </a:t>
            </a:r>
            <a:r>
              <a:rPr lang="en-US" sz="1600" dirty="0" err="1"/>
              <a:t>специфичних</a:t>
            </a:r>
            <a:r>
              <a:rPr lang="en-US" sz="1600" dirty="0"/>
              <a:t> </a:t>
            </a:r>
            <a:r>
              <a:rPr lang="en-US" sz="1600" dirty="0" err="1"/>
              <a:t>области</a:t>
            </a:r>
            <a:r>
              <a:rPr lang="en-US" sz="1600" dirty="0"/>
              <a:t> </a:t>
            </a:r>
            <a:r>
              <a:rPr lang="en-US" sz="1600" dirty="0" err="1"/>
              <a:t>пружања</a:t>
            </a:r>
            <a:r>
              <a:rPr lang="en-US" sz="1600" dirty="0"/>
              <a:t> </a:t>
            </a:r>
            <a:r>
              <a:rPr lang="en-US" sz="1600" dirty="0" err="1"/>
              <a:t>услуга</a:t>
            </a:r>
            <a:r>
              <a:rPr lang="en-US" sz="1600" dirty="0"/>
              <a:t> у </a:t>
            </a:r>
            <a:r>
              <a:rPr lang="en-US" sz="1600" dirty="0" err="1"/>
              <a:t>великим</a:t>
            </a:r>
            <a:r>
              <a:rPr lang="en-US" sz="1600" dirty="0"/>
              <a:t> </a:t>
            </a:r>
            <a:r>
              <a:rPr lang="en-US" sz="1600" dirty="0" err="1"/>
              <a:t>градовима</a:t>
            </a:r>
            <a:r>
              <a:rPr lang="en-US" sz="1600" dirty="0"/>
              <a:t> (</a:t>
            </a:r>
            <a:r>
              <a:rPr lang="en-US" sz="1600" dirty="0" err="1"/>
              <a:t>јавни</a:t>
            </a:r>
            <a:r>
              <a:rPr lang="en-US" sz="1600" dirty="0"/>
              <a:t> </a:t>
            </a:r>
            <a:r>
              <a:rPr lang="en-US" sz="1600" dirty="0" err="1"/>
              <a:t>превоз</a:t>
            </a:r>
            <a:r>
              <a:rPr lang="en-US" sz="1600" dirty="0"/>
              <a:t>, </a:t>
            </a:r>
            <a:r>
              <a:rPr lang="en-US" sz="1600" dirty="0" err="1"/>
              <a:t>централно</a:t>
            </a:r>
            <a:r>
              <a:rPr lang="en-US" sz="1600" dirty="0"/>
              <a:t> </a:t>
            </a:r>
            <a:r>
              <a:rPr lang="en-US" sz="1600" dirty="0" err="1"/>
              <a:t>грејање</a:t>
            </a:r>
            <a:r>
              <a:rPr lang="en-US" sz="1600" dirty="0"/>
              <a:t>)</a:t>
            </a:r>
            <a:r>
              <a:rPr lang="sr-Cyrl-RS" sz="1600" dirty="0"/>
              <a:t> неопходно извршити анализу са и без тих градова</a:t>
            </a:r>
          </a:p>
          <a:p>
            <a:pPr lvl="2"/>
            <a:endParaRPr lang="sr-Cyrl-RS" sz="1600" dirty="0"/>
          </a:p>
          <a:p>
            <a:pPr lvl="1"/>
            <a:r>
              <a:rPr lang="ru-RU" sz="2000" dirty="0"/>
              <a:t>Као инпут  користимо текуће расходе ЈЛС (стандардан приступ у литератури о ефикасности локалне самоуправе)</a:t>
            </a:r>
          </a:p>
          <a:p>
            <a:pPr lvl="1"/>
            <a:endParaRPr lang="sr-Cyrl-RS" sz="2000" dirty="0"/>
          </a:p>
          <a:p>
            <a:endParaRPr lang="sr-Cyrl-R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600929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Утврђивање нивоа ефикасности</a:t>
            </a:r>
            <a:endParaRPr lang="sr-Latn-RS" dirty="0"/>
          </a:p>
        </p:txBody>
      </p:sp>
      <p:sp>
        <p:nvSpPr>
          <p:cNvPr id="3" name="Content Placeholder 2"/>
          <p:cNvSpPr>
            <a:spLocks noGrp="1"/>
          </p:cNvSpPr>
          <p:nvPr>
            <p:ph idx="1"/>
          </p:nvPr>
        </p:nvSpPr>
        <p:spPr/>
        <p:txBody>
          <a:bodyPr>
            <a:normAutofit/>
          </a:bodyPr>
          <a:lstStyle/>
          <a:p>
            <a:r>
              <a:rPr lang="sr-Cyrl-RS" dirty="0"/>
              <a:t>Сваку локалну самоуправу поредимо са онима које имају најбољи учинак тј. ЈЛС које су </a:t>
            </a:r>
            <a:r>
              <a:rPr lang="sr-Cyrl-RS" u="sng" dirty="0"/>
              <a:t>релативно</a:t>
            </a:r>
            <a:r>
              <a:rPr lang="sr-Cyrl-RS" dirty="0"/>
              <a:t> ефикасније. </a:t>
            </a:r>
          </a:p>
          <a:p>
            <a:r>
              <a:rPr lang="sr-Cyrl-RS" dirty="0"/>
              <a:t>На основу тога утврђујемо ниво опште (не)ефикасности постојећег степена децентрализације. </a:t>
            </a:r>
          </a:p>
          <a:p>
            <a:pPr lvl="1"/>
            <a:endParaRPr lang="sr-Cyrl-RS" dirty="0"/>
          </a:p>
          <a:p>
            <a:endParaRPr lang="sr-Cyrl-R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326369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err="1"/>
              <a:t>приступИ</a:t>
            </a:r>
            <a:r>
              <a:rPr lang="sr-Cyrl-RS" dirty="0"/>
              <a:t> мерењу ефикасности ЈЛС </a:t>
            </a:r>
            <a:endParaRPr lang="sr-Latn-RS" dirty="0"/>
          </a:p>
        </p:txBody>
      </p:sp>
      <p:sp>
        <p:nvSpPr>
          <p:cNvPr id="3" name="Content Placeholder 2"/>
          <p:cNvSpPr>
            <a:spLocks noGrp="1"/>
          </p:cNvSpPr>
          <p:nvPr>
            <p:ph idx="1"/>
          </p:nvPr>
        </p:nvSpPr>
        <p:spPr/>
        <p:txBody>
          <a:bodyPr/>
          <a:lstStyle/>
          <a:p>
            <a:r>
              <a:rPr lang="sr-Cyrl-RS" dirty="0"/>
              <a:t>Два приступа мерењу ефикасности ЈЛС </a:t>
            </a:r>
          </a:p>
          <a:p>
            <a:pPr lvl="1"/>
            <a:r>
              <a:rPr lang="sr-Cyrl-RS" dirty="0" err="1"/>
              <a:t>непараметарски</a:t>
            </a:r>
            <a:r>
              <a:rPr lang="sr-Cyrl-RS" dirty="0"/>
              <a:t> </a:t>
            </a:r>
            <a:r>
              <a:rPr lang="sr-Latn-RS" dirty="0"/>
              <a:t>DEA (data </a:t>
            </a:r>
            <a:r>
              <a:rPr lang="sr-Latn-RS" dirty="0" err="1"/>
              <a:t>envelopment</a:t>
            </a:r>
            <a:r>
              <a:rPr lang="sr-Latn-RS" dirty="0"/>
              <a:t> </a:t>
            </a:r>
            <a:r>
              <a:rPr lang="sr-Latn-RS" dirty="0" err="1"/>
              <a:t>analysis</a:t>
            </a:r>
            <a:r>
              <a:rPr lang="sr-Latn-RS" dirty="0"/>
              <a:t>) </a:t>
            </a:r>
            <a:endParaRPr lang="sr-Cyrl-RS" dirty="0"/>
          </a:p>
          <a:p>
            <a:pPr lvl="1"/>
            <a:r>
              <a:rPr lang="sr-Cyrl-RS" dirty="0"/>
              <a:t>параметарски </a:t>
            </a:r>
            <a:r>
              <a:rPr lang="sr-Latn-RS" dirty="0"/>
              <a:t>SFA (</a:t>
            </a:r>
            <a:r>
              <a:rPr lang="sr-Latn-RS" dirty="0" err="1"/>
              <a:t>stochastic</a:t>
            </a:r>
            <a:r>
              <a:rPr lang="sr-Latn-RS" dirty="0"/>
              <a:t> </a:t>
            </a:r>
            <a:r>
              <a:rPr lang="sr-Latn-RS" dirty="0" err="1"/>
              <a:t>frontier</a:t>
            </a:r>
            <a:r>
              <a:rPr lang="sr-Latn-RS" dirty="0"/>
              <a:t> </a:t>
            </a:r>
            <a:r>
              <a:rPr lang="sr-Latn-RS" dirty="0" err="1"/>
              <a:t>analysis</a:t>
            </a:r>
            <a:r>
              <a:rPr lang="sr-Latn-RS" dirty="0"/>
              <a:t>)</a:t>
            </a:r>
            <a:endParaRPr lang="sr-Cyrl-RS" dirty="0"/>
          </a:p>
          <a:p>
            <a:pPr lvl="1"/>
            <a:endParaRPr lang="sr-Cyrl-RS" dirty="0"/>
          </a:p>
          <a:p>
            <a:r>
              <a:rPr lang="sr-Cyrl-RS" dirty="0"/>
              <a:t>Други метод има предност јер даје прецизније објашњење узрока (не)ефикасности</a:t>
            </a:r>
            <a:endParaRPr lang="sr-Latn-R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501896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600" dirty="0"/>
              <a:t>Ефикасност </a:t>
            </a:r>
            <a:r>
              <a:rPr lang="sr-Cyrl-RS" sz="3600" dirty="0" err="1"/>
              <a:t>јлс</a:t>
            </a:r>
            <a:r>
              <a:rPr lang="sr-Cyrl-RS" sz="3600" dirty="0"/>
              <a:t> - Резултати </a:t>
            </a:r>
            <a:r>
              <a:rPr lang="en-US" sz="3600" dirty="0"/>
              <a:t>(</a:t>
            </a:r>
            <a:r>
              <a:rPr lang="ru-RU" sz="3600" dirty="0"/>
              <a:t>I</a:t>
            </a:r>
            <a:r>
              <a:rPr lang="en-GB" sz="3600" dirty="0"/>
              <a:t>)</a:t>
            </a:r>
            <a:endParaRPr lang="sr-Latn-RS" sz="3600" dirty="0"/>
          </a:p>
        </p:txBody>
      </p:sp>
      <p:sp>
        <p:nvSpPr>
          <p:cNvPr id="3" name="Content Placeholder 2"/>
          <p:cNvSpPr>
            <a:spLocks noGrp="1"/>
          </p:cNvSpPr>
          <p:nvPr>
            <p:ph idx="1"/>
          </p:nvPr>
        </p:nvSpPr>
        <p:spPr/>
        <p:txBody>
          <a:bodyPr/>
          <a:lstStyle/>
          <a:p>
            <a:r>
              <a:rPr lang="ru-RU" dirty="0"/>
              <a:t>Према налазима првог приступа ЈЛС би могле у просеку да смање своје трошкове за 27% (VRS DEA) како би достигле техничку ефикасност најефикаснијих ЈЛС</a:t>
            </a:r>
          </a:p>
          <a:p>
            <a:r>
              <a:rPr lang="sr-Cyrl-RS" dirty="0"/>
              <a:t>З</a:t>
            </a:r>
            <a:r>
              <a:rPr lang="en-US" dirty="0" err="1"/>
              <a:t>начајан</a:t>
            </a:r>
            <a:r>
              <a:rPr lang="en-US" dirty="0"/>
              <a:t> </a:t>
            </a:r>
            <a:r>
              <a:rPr lang="en-US" dirty="0" err="1"/>
              <a:t>број</a:t>
            </a:r>
            <a:r>
              <a:rPr lang="en-US" dirty="0"/>
              <a:t> ЈЛС </a:t>
            </a:r>
            <a:r>
              <a:rPr lang="en-US" dirty="0" err="1"/>
              <a:t>бележи</a:t>
            </a:r>
            <a:r>
              <a:rPr lang="en-US" dirty="0"/>
              <a:t> </a:t>
            </a:r>
            <a:r>
              <a:rPr lang="en-US" dirty="0" err="1"/>
              <a:t>неефикасност</a:t>
            </a:r>
            <a:r>
              <a:rPr lang="en-US" dirty="0"/>
              <a:t> </a:t>
            </a:r>
            <a:r>
              <a:rPr lang="en-US" dirty="0" err="1"/>
              <a:t>изнад</a:t>
            </a:r>
            <a:r>
              <a:rPr lang="en-US" dirty="0"/>
              <a:t> 20%.</a:t>
            </a:r>
            <a:endParaRPr lang="sr-Cyrl-RS" dirty="0"/>
          </a:p>
          <a:p>
            <a:r>
              <a:rPr lang="sr-Cyrl-RS" dirty="0"/>
              <a:t>Значајан </a:t>
            </a:r>
            <a:r>
              <a:rPr lang="en-US" dirty="0" err="1"/>
              <a:t>број</a:t>
            </a:r>
            <a:r>
              <a:rPr lang="en-US" dirty="0"/>
              <a:t> ЈЛС „</a:t>
            </a:r>
            <a:r>
              <a:rPr lang="en-US" dirty="0" err="1"/>
              <a:t>превазишао</a:t>
            </a:r>
            <a:r>
              <a:rPr lang="en-US" dirty="0"/>
              <a:t>“ </a:t>
            </a:r>
            <a:r>
              <a:rPr lang="en-US" dirty="0" err="1"/>
              <a:t>своје</a:t>
            </a:r>
            <a:r>
              <a:rPr lang="en-US" dirty="0"/>
              <a:t> </a:t>
            </a:r>
            <a:r>
              <a:rPr lang="en-US" dirty="0" err="1"/>
              <a:t>капацитете</a:t>
            </a:r>
            <a:r>
              <a:rPr lang="en-US" dirty="0"/>
              <a:t> и </a:t>
            </a:r>
            <a:r>
              <a:rPr lang="sr-Cyrl-RS" dirty="0"/>
              <a:t>налази се </a:t>
            </a:r>
            <a:r>
              <a:rPr lang="en-US" dirty="0"/>
              <a:t>у </a:t>
            </a:r>
            <a:r>
              <a:rPr lang="en-US" dirty="0" err="1"/>
              <a:t>зони</a:t>
            </a:r>
            <a:r>
              <a:rPr lang="en-US" dirty="0"/>
              <a:t> </a:t>
            </a:r>
            <a:r>
              <a:rPr lang="en-US" dirty="0" err="1"/>
              <a:t>опадајућих</a:t>
            </a:r>
            <a:r>
              <a:rPr lang="en-US" dirty="0"/>
              <a:t> </a:t>
            </a:r>
            <a:r>
              <a:rPr lang="en-US" dirty="0" err="1"/>
              <a:t>приноса</a:t>
            </a:r>
            <a:r>
              <a:rPr lang="en-US" dirty="0"/>
              <a:t>, </a:t>
            </a:r>
            <a:r>
              <a:rPr lang="en-US" dirty="0" err="1"/>
              <a:t>односно</a:t>
            </a:r>
            <a:r>
              <a:rPr lang="en-US" dirty="0"/>
              <a:t> </a:t>
            </a:r>
            <a:r>
              <a:rPr lang="en-US" dirty="0" err="1"/>
              <a:t>сваки</a:t>
            </a:r>
            <a:r>
              <a:rPr lang="en-US" dirty="0"/>
              <a:t> </a:t>
            </a:r>
            <a:r>
              <a:rPr lang="en-US" dirty="0" err="1"/>
              <a:t>нови</a:t>
            </a:r>
            <a:r>
              <a:rPr lang="en-US" dirty="0"/>
              <a:t> </a:t>
            </a:r>
            <a:r>
              <a:rPr lang="en-US" dirty="0" err="1"/>
              <a:t>динар</a:t>
            </a:r>
            <a:r>
              <a:rPr lang="en-US" dirty="0"/>
              <a:t> </a:t>
            </a:r>
            <a:r>
              <a:rPr lang="en-US" dirty="0" err="1"/>
              <a:t>расхода</a:t>
            </a:r>
            <a:r>
              <a:rPr lang="en-US" dirty="0"/>
              <a:t> </a:t>
            </a:r>
            <a:r>
              <a:rPr lang="en-US" dirty="0" err="1"/>
              <a:t>ствара</a:t>
            </a:r>
            <a:r>
              <a:rPr lang="en-US" dirty="0"/>
              <a:t> </a:t>
            </a:r>
            <a:r>
              <a:rPr lang="en-US" dirty="0" err="1"/>
              <a:t>све</a:t>
            </a:r>
            <a:r>
              <a:rPr lang="en-US" dirty="0"/>
              <a:t> </a:t>
            </a:r>
            <a:r>
              <a:rPr lang="en-US" dirty="0" err="1"/>
              <a:t>мање</a:t>
            </a:r>
            <a:r>
              <a:rPr lang="en-US" dirty="0"/>
              <a:t> </a:t>
            </a:r>
            <a:r>
              <a:rPr lang="en-US" dirty="0" err="1"/>
              <a:t>јавних</a:t>
            </a:r>
            <a:r>
              <a:rPr lang="en-US" dirty="0"/>
              <a:t> </a:t>
            </a:r>
            <a:r>
              <a:rPr lang="en-US" dirty="0" err="1"/>
              <a:t>услуга</a:t>
            </a:r>
            <a:endParaRPr lang="sr-Latn-R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482116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600" dirty="0"/>
              <a:t>Ефикасност </a:t>
            </a:r>
            <a:r>
              <a:rPr lang="sr-Cyrl-RS" sz="3600" dirty="0" err="1"/>
              <a:t>јлс</a:t>
            </a:r>
            <a:r>
              <a:rPr lang="sr-Cyrl-RS" sz="3600" dirty="0"/>
              <a:t> - Резултати</a:t>
            </a:r>
            <a:r>
              <a:rPr lang="en-GB" sz="3600" dirty="0"/>
              <a:t> </a:t>
            </a:r>
            <a:r>
              <a:rPr lang="en-US" sz="3600" dirty="0"/>
              <a:t>(</a:t>
            </a:r>
            <a:r>
              <a:rPr lang="ru-RU" sz="3600" dirty="0"/>
              <a:t>II</a:t>
            </a:r>
            <a:r>
              <a:rPr lang="en-GB" sz="3600" dirty="0"/>
              <a:t>)</a:t>
            </a:r>
            <a:endParaRPr lang="sr-Latn-RS" sz="3600" dirty="0"/>
          </a:p>
        </p:txBody>
      </p:sp>
      <p:sp>
        <p:nvSpPr>
          <p:cNvPr id="3" name="Content Placeholder 2"/>
          <p:cNvSpPr>
            <a:spLocks noGrp="1"/>
          </p:cNvSpPr>
          <p:nvPr>
            <p:ph idx="1"/>
          </p:nvPr>
        </p:nvSpPr>
        <p:spPr/>
        <p:txBody>
          <a:bodyPr>
            <a:normAutofit fontScale="92500" lnSpcReduction="10000"/>
          </a:bodyPr>
          <a:lstStyle/>
          <a:p>
            <a:r>
              <a:rPr lang="ru-RU" dirty="0"/>
              <a:t>Применом параметарског SFA (Stochastic frontier analysis) приступа</a:t>
            </a:r>
            <a:r>
              <a:rPr lang="sr-Cyrl-RS" dirty="0"/>
              <a:t> просечна </a:t>
            </a:r>
            <a:r>
              <a:rPr lang="ru-RU" b="1" dirty="0"/>
              <a:t>неефикасност ЈЛС је процењена у распону од 16% до 34% за 2012. годину</a:t>
            </a:r>
          </a:p>
          <a:p>
            <a:endParaRPr lang="ru-RU" b="1" dirty="0"/>
          </a:p>
          <a:p>
            <a:r>
              <a:rPr lang="ru-RU" b="1" dirty="0"/>
              <a:t>Трошковна функција- </a:t>
            </a:r>
            <a:r>
              <a:rPr lang="en-US" b="1" dirty="0"/>
              <a:t>Cobb Douglas</a:t>
            </a:r>
            <a:endParaRPr lang="ru-RU" b="1" dirty="0"/>
          </a:p>
          <a:p>
            <a:endParaRPr lang="ru-RU" dirty="0"/>
          </a:p>
          <a:p>
            <a:endParaRPr lang="ru-RU" dirty="0"/>
          </a:p>
          <a:p>
            <a:endParaRPr lang="ru-RU" dirty="0"/>
          </a:p>
          <a:p>
            <a:r>
              <a:rPr lang="ru-RU" dirty="0"/>
              <a:t>Након увођења егзогених варијабли (образовања становништва, густине насељености, локације, незапослености и старосне структуре) уочава да на значајан део неефикасности, ЈЛС не могу да утичу услед изражених социо-економских разлика и других околности. </a:t>
            </a:r>
            <a:endParaRPr lang="sr-Latn-RS" dirty="0"/>
          </a:p>
          <a:p>
            <a:pPr marL="274320" lvl="1" indent="0">
              <a:buNone/>
            </a:pPr>
            <a:endParaRPr lang="sr-Latn-RS" b="1" dirty="0">
              <a:solidFill>
                <a:schemeClr val="accent2"/>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5" name="Picture 4"/>
          <p:cNvPicPr>
            <a:picLocks noChangeAspect="1"/>
          </p:cNvPicPr>
          <p:nvPr/>
        </p:nvPicPr>
        <p:blipFill>
          <a:blip r:embed="rId2"/>
          <a:stretch>
            <a:fillRect/>
          </a:stretch>
        </p:blipFill>
        <p:spPr>
          <a:xfrm>
            <a:off x="2618512" y="4153895"/>
            <a:ext cx="6531301" cy="667767"/>
          </a:xfrm>
          <a:prstGeom prst="rect">
            <a:avLst/>
          </a:prstGeom>
        </p:spPr>
      </p:pic>
    </p:spTree>
    <p:extLst>
      <p:ext uri="{BB962C8B-B14F-4D97-AF65-F5344CB8AC3E}">
        <p14:creationId xmlns:p14="http://schemas.microsoft.com/office/powerpoint/2010/main" val="1720762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Преглед резултата модела (</a:t>
            </a:r>
            <a:r>
              <a:rPr lang="en-US" dirty="0"/>
              <a:t>I)</a:t>
            </a:r>
            <a:endParaRPr lang="sr-Cyrl-RS" dirty="0"/>
          </a:p>
        </p:txBody>
      </p:sp>
      <p:sp>
        <p:nvSpPr>
          <p:cNvPr id="3" name="Content Placeholder 2"/>
          <p:cNvSpPr>
            <a:spLocks noGrp="1"/>
          </p:cNvSpPr>
          <p:nvPr>
            <p:ph idx="1"/>
          </p:nvPr>
        </p:nvSpPr>
        <p:spPr/>
        <p:txBody>
          <a:bodyPr/>
          <a:lstStyle/>
          <a:p>
            <a:endParaRPr lang="sr-Cyrl-R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pic>
        <p:nvPicPr>
          <p:cNvPr id="5" name="Picture 4"/>
          <p:cNvPicPr>
            <a:picLocks noChangeAspect="1"/>
          </p:cNvPicPr>
          <p:nvPr/>
        </p:nvPicPr>
        <p:blipFill>
          <a:blip r:embed="rId2"/>
          <a:stretch>
            <a:fillRect/>
          </a:stretch>
        </p:blipFill>
        <p:spPr>
          <a:xfrm>
            <a:off x="795462" y="2725429"/>
            <a:ext cx="10041872" cy="2439451"/>
          </a:xfrm>
          <a:prstGeom prst="rect">
            <a:avLst/>
          </a:prstGeom>
        </p:spPr>
      </p:pic>
    </p:spTree>
    <p:extLst>
      <p:ext uri="{BB962C8B-B14F-4D97-AF65-F5344CB8AC3E}">
        <p14:creationId xmlns:p14="http://schemas.microsoft.com/office/powerpoint/2010/main" val="287529787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1736</TotalTime>
  <Words>665</Words>
  <Application>Microsoft Office PowerPoint</Application>
  <PresentationFormat>Custom</PresentationFormat>
  <Paragraphs>91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Integral</vt:lpstr>
      <vt:lpstr>Ефикасност јединица локалне самоуправе у републици србији</vt:lpstr>
      <vt:lpstr>Економска ефикасност јлс</vt:lpstr>
      <vt:lpstr>Економска ефикасност ЈЛС и децентрализација</vt:lpstr>
      <vt:lpstr>Утврђивање нивоа ефикасности</vt:lpstr>
      <vt:lpstr>Утврђивање нивоа ефикасности</vt:lpstr>
      <vt:lpstr>приступИ мерењу ефикасности ЈЛС </vt:lpstr>
      <vt:lpstr>Ефикасност јлс - Резултати (I)</vt:lpstr>
      <vt:lpstr>Ефикасност јлс - Резултати (II)</vt:lpstr>
      <vt:lpstr>Преглед резултата модела (I)</vt:lpstr>
      <vt:lpstr>Преглед резултата модела (I)</vt:lpstr>
      <vt:lpstr>Однос величине ЈЛС и СКОРА неефикасности</vt:lpstr>
      <vt:lpstr>Закључци</vt:lpstr>
      <vt:lpstr>Закључци</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Анализа трошкова и користи модела децентрализације у циљу функционалне расподеле надлежности између појединих нивоа власти</dc:title>
  <dc:creator>Branko Radulovic</dc:creator>
  <cp:lastModifiedBy>Valentina Čolić</cp:lastModifiedBy>
  <cp:revision>56</cp:revision>
  <dcterms:created xsi:type="dcterms:W3CDTF">2016-01-23T18:16:23Z</dcterms:created>
  <dcterms:modified xsi:type="dcterms:W3CDTF">2016-05-23T06:37:07Z</dcterms:modified>
</cp:coreProperties>
</file>