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4" r:id="rId3"/>
    <p:sldId id="257" r:id="rId4"/>
    <p:sldId id="265" r:id="rId5"/>
    <p:sldId id="266" r:id="rId6"/>
    <p:sldId id="268" r:id="rId7"/>
    <p:sldId id="267" r:id="rId8"/>
    <p:sldId id="259" r:id="rId9"/>
    <p:sldId id="271" r:id="rId10"/>
    <p:sldId id="263" r:id="rId11"/>
    <p:sldId id="269" r:id="rId12"/>
    <p:sldId id="270" r:id="rId13"/>
    <p:sldId id="272" r:id="rId14"/>
    <p:sldId id="260" r:id="rId15"/>
    <p:sldId id="27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3837F79-3096-4998-9D40-331774605FD6}" type="datetimeFigureOut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B4C197E-8837-4E17-931A-29B3EEC0E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50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B18CD5A-A635-4430-8AD5-5102EDBB53DC}" type="datetimeFigureOut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BEADF72-4FC4-42D7-A9C8-F63F70543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88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F6338-C529-4FAE-BF21-C4261A463FE7}" type="datetime1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6BAAC-70D6-4FA8-B957-EBC530F01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232B2-8D27-4084-A936-1413D1C52810}" type="datetime1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34714-1E3A-46D3-A7B8-8D8664DF7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1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2C3A-D3F9-4A60-A800-2E0A740AA1C2}" type="datetime1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89F92-CB85-47F6-9171-024A56916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57468-D942-430A-8137-A94C04094E8C}" type="datetime1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E43DF-B65D-4013-9583-722CE06AA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35570-B230-42C1-9ECE-84E469E60434}" type="datetime1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B5BBD-5B24-4E86-91FB-DFB617996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382BD-A37D-4D06-87AF-A86404AA34DA}" type="datetime1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45315-4780-42E3-9322-0083088DF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8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F4EFC-1A26-47D3-B8D4-8C18D9FDF579}" type="datetime1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FF6C1-481D-4305-A35B-7333745CF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2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8C659-863A-45E0-ABB8-BCB0F407A7CB}" type="datetime1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C06DC-4681-488E-B279-9B76D1B06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7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4A404-AA26-4303-B200-B0ADAF3D8D3C}" type="datetime1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2F996-C74C-4157-B1A0-54F44674B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7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5D03F-82D5-4B9B-B13F-D9286A14A4E8}" type="datetime1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7459C-C458-488F-B118-F1E68C0DA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8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DCF6E-466D-49B9-B99C-C5274B9C3D25}" type="datetime1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FEF71-2F53-48DC-A0AC-4D518023A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7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F93311-2F37-42AB-AB76-E0C16BF75865}" type="datetime1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033CE5-5D50-47BE-96E0-5A30537C0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539750" y="2130425"/>
            <a:ext cx="7772400" cy="1470025"/>
          </a:xfrm>
        </p:spPr>
        <p:txBody>
          <a:bodyPr/>
          <a:lstStyle/>
          <a:p>
            <a:r>
              <a:rPr lang="en-US" altLang="en-US" sz="3600" smtClean="0"/>
              <a:t>Finansijska disciplina i fiskalna održivost u Srbiji: stanje  i moguća poboljšanja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x-none" dirty="0" smtClean="0"/>
              <a:t>Milojko Arsić,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x-none" dirty="0" smtClean="0"/>
              <a:t>Ekonomski fakultet u Beogradu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97571-386A-4865-9C20-18B3EBDE3F02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x-none" dirty="0" smtClean="0"/>
              <a:t>Moguće mere za unapređenje fiskalne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Posebne mere za unapredjenje finansijske discipline na nivou lokalnih samouprava: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o </a:t>
            </a:r>
            <a:r>
              <a:rPr lang="x-none" dirty="0" smtClean="0"/>
              <a:t>stanju </a:t>
            </a:r>
            <a:r>
              <a:rPr lang="en-US" dirty="0" err="1" smtClean="0"/>
              <a:t>duga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x-none" dirty="0" smtClean="0"/>
              <a:t>docnji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JLS</a:t>
            </a:r>
            <a:r>
              <a:rPr lang="x-none" dirty="0" smtClean="0"/>
              <a:t> – pritisak javnosti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izrada plana izmirenja docnji u razumnom roku ili njihovo pretvaranje u javni dug – dug lokalne samouprave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preuzimanje duga od strane Republike  bi podstaklo moralni hazard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uvođenje lične odgovornosti državnih funkcionera za kreiranje docnji (ministara, predsednika opština i gradonačalnika,   rukovodioca državnih ustanova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Kreiranje mogućnosti regularnog zaduživanja lokalnih zajednica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male lokalne zajednice ne mogu da se zaduže, stoga koriste docnje kao  neregularan način zaduživanja,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formiranje posebne finansijske insitucije preko koje bi se zaduživale lokalne zajednice.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Kao krajnja mera pokretanja bankrotstva lokalnih samouprava    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F7C9E-61B9-46B6-B590-10D33F431E1B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Moguća mere za unapređenje finansijske discipline javnih preduzeća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Javna i komunalna preduzeća su  jedan od  generatora  nelikvidnosti u Srbiji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</a:t>
            </a:r>
            <a:r>
              <a:rPr lang="x-none" dirty="0" smtClean="0"/>
              <a:t>ugi rokovi izmirenja obaveza posledica su loših finansijskih performansi preduzeća, ali i dominantnog položaja na tržištu - monopson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Neophodno je njihovo restruktiriranje: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ukidanje neproduktivnih troškova (višak zaposlenih, curenje sredstava u privilegovana privatna preduzeća, ...)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rast obima usluga,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bolja naplata usluga - izmeštanje socijalnih i fiskalnih funkcija,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u nekim slučajevima i rast cena usluga,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potrebno je bolje upravljanje javnim preduzećima  uključujući i bolje planiranje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K</a:t>
            </a:r>
            <a:r>
              <a:rPr lang="x-none" dirty="0" smtClean="0"/>
              <a:t>ako uplate u budžet utiču na  likvidnost i izmirenje obaveza javnih preduzeća?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Potrebno je kažnjavanje kršenja propisa o rokovima plaćanja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7DAFFA-B613-4B79-AB8D-F5DEFD8BD1C2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Unapredjenje finansijske discipline privatnih preduzeća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Prethodnih godina ostvaren je napredak u primeni zakona i sprovođenju stečajne procedure,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Potrebna je bolja osposobljenost sudova, stečajnih upravnika i drugih učesnika u stečajevima, ...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Z</a:t>
            </a:r>
            <a:r>
              <a:rPr lang="x-none" dirty="0" smtClean="0"/>
              <a:t>a jačanje finansijske discipline neophodna je: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bolja evidencije imovinskih prava,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efikasnije sankcionisanje prevara u privredi,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unapređenje politike konkurencije,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lakši pristup finansijskim tržištima, ...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6D0A6-CE8B-455B-95D9-6B3DBCBE87D0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Efikasnost u trošenju javnih sredstva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Finansijska disciplina u širem smislu uključuje i efikasnost u trošenju javnih sredstva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alokativnu efikasnost – da li su određene vrste trošenja ekonomski i društveno opravdane,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troškovnu efikasnost - da li se određeni ciljevi ostvaruju uz najmanje troškove.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Ocene efikasnosti javnog sektora u Srbiji za sada se zasnivaju na anketama Svetskog ekonomskog foruma –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Prema SEF javni sektor u Srbiji je izrazito neefikasan: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zaštita vlasničkih prava - 128 mesto,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raspiranje javnih resursa - 129 mesto,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kvalitet infrastrukture -113 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kvalitet obrazovanja - 110 mesto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efikasnost antimonopolske politike - 121 mesto,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</a:t>
            </a:r>
            <a:r>
              <a:rPr lang="x-none" dirty="0" smtClean="0"/>
              <a:t>oguće je da Srbija stvarno nešto bolje stoji, ali za jednu evropsku zemlju je plasman ispod 50 tog mesta nezadovoljavajući 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x-none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BC224-5A9D-456E-988D-CA98E527C2E3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x-none" sz="3600" dirty="0" smtClean="0"/>
              <a:t>Unapredjenje efikasnosti u trošenju javnih sredstava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Alokativna efikasnost  bi se mogla unaprediti: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suštinskom primenom analize troškova i koristi predloženih javnih politika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analize kojima se potvrđuju politički donete odluke nisu korisne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vraćanje prakse javnih rasprava o javnim </a:t>
            </a:r>
            <a:r>
              <a:rPr lang="x-none" smtClean="0"/>
              <a:t>politikama ,</a:t>
            </a:r>
            <a:endParaRPr lang="x-none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u ovoj oblasti postojala je tradicija u periodu socijalizma – praksa urgentnog usvajanja zakona treba samo izuzetno primenjivati </a:t>
            </a:r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Troškovna efikasnost: </a:t>
            </a:r>
          </a:p>
          <a:p>
            <a:pPr marL="74295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unapredjenje javnih nabavki, </a:t>
            </a:r>
          </a:p>
          <a:p>
            <a:pPr marL="74295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unapredjenjem kontorle realizacija projekata,</a:t>
            </a:r>
          </a:p>
          <a:p>
            <a:pPr marL="74295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kontrolom trošenja od strane DRI i drugih organa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Merenja  i analiza efikasnosti za pojedine sektore bi predstavljale osnovu za kreiranje i korekcije politika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efikasnost pojedinih ustanova (obrazovnih npr.) bi mogla da utiče na njihovo finansiranje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Antikorupcijska politika – korupcija  je jedan od uzroka neefikasnosti u korišćenju javnih sredstva ali i neravnopravnosti u dostupnosti javnim sredstvima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x-none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340CD-E35A-4F09-AF0C-B69436E76661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  <a:p>
            <a:pPr algn="ctr">
              <a:buFont typeface="Arial" charset="0"/>
              <a:buNone/>
            </a:pPr>
            <a:endParaRPr lang="en-US" altLang="en-US" smtClean="0"/>
          </a:p>
          <a:p>
            <a:pPr algn="ctr">
              <a:buFont typeface="Arial" charset="0"/>
              <a:buNone/>
            </a:pPr>
            <a:r>
              <a:rPr lang="en-US" altLang="en-US" smtClean="0"/>
              <a:t>HVALA NA PAŽNJI!</a:t>
            </a:r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85848-96A3-4917-B896-4675519C6D55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Značaj finansijske discipline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</a:t>
            </a:r>
            <a:r>
              <a:rPr lang="x-none" dirty="0" smtClean="0"/>
              <a:t>inansijska disciplina – svi učesnici na tržištu izmiruju svoje obaveza u skladu sa zakonskim i ugovorenim rokovima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Z</a:t>
            </a:r>
            <a:r>
              <a:rPr lang="x-none" dirty="0" smtClean="0"/>
              <a:t>ašto je važna: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smanjuje rizike i troškovi poslovanja u privredi - povećava se predvidivost poslovanja,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raspodela resursa se ostvaruje u skladu sa tržišnim i zakonskim uslovima,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kroz finansijsku disciplinu se sprovodi tržišna selekcija,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podsticajno deluje na rast privrede, ...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x-non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</a:t>
            </a:r>
            <a:r>
              <a:rPr lang="x-none" dirty="0" smtClean="0"/>
              <a:t> odsustvu finansijske discipline: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rastu rizici (=&gt;rastu kamatne stope),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rastu troškovi transakcija i troškovi (međusobno proveravanje,  sporovi, ...),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povećava se verovatnoća finansijskih kriza,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stvara se tlo za razne vrste netržišnih preraspodela dohotka i imovine,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tržišna selakcije izostaje, konkurencije ne deluje efikasno,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usporava se rast privrede, ...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x-none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x-none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x-non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7D4EB-66E5-493E-9D31-476A369EC6CF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x-none" dirty="0" smtClean="0"/>
              <a:t>Fiskalna disciplina i fiskalna održivost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Fiskalna disciplina predstavlja ključan segment finansijske discipline koji se odnosi na opštu državu, ..., ona postoji kada: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direktni i indirekti korisnici budžeta izmiruju svoje obaveze u  zakonskim i ugovornim rokovima</a:t>
            </a:r>
            <a:r>
              <a:rPr lang="en-US" dirty="0" smtClean="0"/>
              <a:t>,</a:t>
            </a:r>
            <a:endParaRPr lang="x-none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poreski obveznici izmiruju obaveze u zakonskim rokovima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</a:t>
            </a:r>
            <a:r>
              <a:rPr lang="x-none" dirty="0" smtClean="0"/>
              <a:t> širem smislu fiskalna  disciplina obuhvata  alokativnu i troškovnu efikasnost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Fiskalna disciplina je usko povezana sa fiskalnom odživošću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Fiskalna održivost podrazumeva da država može trajno da izmiruje svoje obaveze, bez značajnijeg povećanja poreza ili redukcije prava budžetskih korisnika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uslov za održivost je nizak fiskalni deficit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</a:t>
            </a:r>
            <a:r>
              <a:rPr lang="x-none" dirty="0" smtClean="0"/>
              <a:t>ko 0,5%  BDP za privrede koje sporo rastu i oko 1%  BDP za privrede koje brzo rastu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80967-6230-45C7-9239-7EF46486C565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Pokazatelji finansijske discipline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Pokazatelji čvrste finansijske discipline su: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nizak procenat loših kredita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kratki rokovi izmiranja komercijalnih/ nekreditinih obaveza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država uredno izmiruje zakonske i ugovorne obaveze,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nizak procenat poreskih dugova,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niska siva ekonomija, ...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Dodatni pokazatelji su: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izostanak finansijskih kriza, reprograma dugova, niske kamatne stope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Nijedna zemlje nije uspostavila potpunu finansijsku disciplinu, niti je to moguće – važno je da ona bude što snažnija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cilj je da se nediscilinovani učesnici efikasno sankcionišu, uključujući i eliminaciju sa tržišta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B5E07-8B32-4469-A612-F4D09615069B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x-none" dirty="0" smtClean="0"/>
              <a:t>Pokazatelji finansijske discipline u Srbiji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Postojeći indikatori ukazuju na nisku finansijsku disciplinu u Srbiji: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loši krediti iznose oko 20% - u poslednjh godinu dana su smanjeni,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poreski dugovi su tokom poslednjih 2-3 decenije periodično reprogramirani, uz delimičani otpis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- procenjuje se da iznose oko 3 mlrd evra, najveći deo dužnici su u stečaju i likvidaciji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prosečni rokovi plaćanja u  komercijalnim transakcijama su dugi 120 - 140 dana, u Evropi oko 40 dana u Regionu oko 70 dana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siva ekonomije iznosi oko 30% BDP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Preduzeća u restruktiriranju su bila zaštićenje od prinudne naplate i stečaja preko dve decenije – neprimereno u tržišnoj ekonomiji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Važni pokazatelji finansijske discipline nisu dostupni javnosti: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docnje države u izmirenju obaveza, dugovi izmedju preduzeća...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Fiskalna politika u periodu 2006-2014. je bila neodrživa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x-non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D5FD4D-7030-4E1F-AD18-B81B76FC2D23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Uzroci visoke finansijske nediscipline u Srbiji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Generalni uzrok  - dugotrajno socijalističko nasledje i krah privrede 1990-tih godina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na početku tranzicija veliki deo privrede i banaka je bio duboko nesolventan – banke su oterane u stečaj, dok je država preko 15 godina, uglavnom neuspešno, pokušavala da kroz restrukturiranje oporavi preduzeća,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visoka tolerancija prema naplaćanju obaveza,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loša evidencija svojinskih prava otežava finansijsku disciplinu,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nedovoljna osposobljenost sudova i drugih organa.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Česti reprogrami poreskih i drugih dugova podstiču moralni hazard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</a:t>
            </a:r>
            <a:r>
              <a:rPr lang="x-none" dirty="0" smtClean="0"/>
              <a:t>olerisanje sive ekonomije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Niske cene usluga javnih preduzeća, tolerisanje neplaćanja obaveza.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Država je često sprovodila neodrživu fiskalnu politiku  =&gt; preuzimala je obaveze koje nije mogla da izmiri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A3DB1-D618-4401-8E44-A95F477CB993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539750" y="274638"/>
            <a:ext cx="8147050" cy="922337"/>
          </a:xfrm>
        </p:spPr>
        <p:txBody>
          <a:bodyPr/>
          <a:lstStyle/>
          <a:p>
            <a:r>
              <a:rPr lang="en-US" altLang="en-US" sz="3600" smtClean="0"/>
              <a:t>Preduzete mere i njihovi efekti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113" y="1268413"/>
            <a:ext cx="8229600" cy="5113337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Regulisani su stare obaveze – devizna štednje, dugovi prema penzonerima i dr.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</a:t>
            </a:r>
            <a:r>
              <a:rPr lang="x-none" dirty="0" smtClean="0"/>
              <a:t>okom prethodnih godina nekoliko puta je unapređivan zakon o stečaju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Evidencija svojinskih prava je poboljšana, ali i dalje loša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Z</a:t>
            </a:r>
            <a:r>
              <a:rPr lang="x-none" dirty="0" smtClean="0"/>
              <a:t>akon o rokovima plaćanja donet je 2012. godine –nije uticao na skraćanje rokova plaćanja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Usvojen su mere za rešavanje problema loših kredita – stanje je sada malo bolje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</a:t>
            </a:r>
            <a:r>
              <a:rPr lang="x-none" dirty="0" smtClean="0"/>
              <a:t>kinuta je zaštita dela preduzeće u restrukturiranju, za ostala se očekuje ukidanje krajem maja ove godine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Početkom ove godine ponovo su reprogramirani poreski dugovi, ali su uslovi bili oštriji nego ranije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Siva ekonomija fluktuira na nivou od oko 30% BDP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Država i dalje ne izmiruje redovno svoje obaveze – posebno lokalne zajednice, javna i komunalna preduzeća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Restruktiriranje javnih preduzeća se sprovodi uz dugotrajne periode zastoja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6EC85-D6E0-4477-928E-DE2C39F2C3AE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x-none" dirty="0" smtClean="0"/>
              <a:t>Moguće mere za unapređenje fiskalne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</a:t>
            </a:r>
            <a:r>
              <a:rPr lang="x-none" dirty="0" smtClean="0"/>
              <a:t>iskalna disciplina je ključni deo ukupne finansijske discipline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primer fiskalne litice u SAD  </a:t>
            </a:r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Kašnjenje u izmirenju obaveza  od strane države smanjuje profit privatnog sektora, povećava učestalost stečaja, privremeno povećava kamatne stope i usporava rast privrede 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Z</a:t>
            </a:r>
            <a:r>
              <a:rPr lang="x-none" dirty="0" smtClean="0"/>
              <a:t>a uspostavljenje fiskalne discipline važno je unapredjenje fiskalne održivosti: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ako su rashodi značajno veći od poreza  u dužem periodu to može da generišu i fiskalnu nedisciplinu,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u Srbiji je neophodno je nastaviti fiskalnu  konsolidaciju,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uvodjenje dodatnih fiskalnih  pravila kojima  bi se sprečio ili bar otežao značajan rast fiskalnog deficita i javnog duga u budućnosti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korisno pravilo je da svaka politika koja dovodi do znatnijeg povećanje javnih rashoda mora da bude praćena merama kojima će se obezbediti njeno finansiranje – povećanje poreza ili smanjenje drugih rashoda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Neophodno je da država definitivno odustane od opštih reprograma poreskih dugova – induvidualni reprogrami prema Zakonu o poreskom postupku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Suzbijanje sive ekonomije – reforma poreske uprave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x-none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x-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9EA213-DD66-43C1-9D70-A3D01EB645AF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Moguće mere za unapređenje fiskalne discipline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Unapređenje planiranja budžeta na svim nivoima države: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loše planiranje naročito postoji u nekim lokalnim zajednicama, kao i kod indirektnih korisnika (zdravstvene i obrazovne ustanove, sudovi i dr.)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x-none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obuka lokalne administracije i rukovodstva državnih ustanova za planiranje budžeta,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x-none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x-none" dirty="0" smtClean="0"/>
              <a:t>rangiranje svih lokalnih zajednica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str</a:t>
            </a:r>
            <a:r>
              <a:rPr lang="x-none" dirty="0" smtClean="0"/>
              <a:t>a</a:t>
            </a:r>
            <a:r>
              <a:rPr lang="en-US" dirty="0" smtClean="0"/>
              <a:t>n</a:t>
            </a:r>
            <a:r>
              <a:rPr lang="x-none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Ministarstva</a:t>
            </a:r>
            <a:r>
              <a:rPr lang="en-US" dirty="0" smtClean="0"/>
              <a:t> </a:t>
            </a:r>
            <a:r>
              <a:rPr lang="en-US" dirty="0" err="1" smtClean="0"/>
              <a:t>fina</a:t>
            </a:r>
            <a:r>
              <a:rPr lang="x-none" dirty="0" smtClean="0"/>
              <a:t>n</a:t>
            </a:r>
            <a:r>
              <a:rPr lang="en-US" dirty="0" err="1" smtClean="0"/>
              <a:t>si</a:t>
            </a:r>
            <a:r>
              <a:rPr lang="x-none" dirty="0" smtClean="0"/>
              <a:t>ja</a:t>
            </a:r>
            <a:r>
              <a:rPr lang="en-US" dirty="0" smtClean="0"/>
              <a:t> </a:t>
            </a:r>
            <a:r>
              <a:rPr lang="x-none" dirty="0" smtClean="0"/>
              <a:t> ili SKGO prema tome koliko su dobro planirale budžet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</a:t>
            </a:r>
            <a:r>
              <a:rPr lang="x-none" dirty="0" smtClean="0"/>
              <a:t>oguće  doeeljivanje nagrada najboljima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CFA5F0-D1D2-43C8-950E-5BB679D7D3E6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1523</Words>
  <Application>Microsoft Office PowerPoint</Application>
  <PresentationFormat>On-screen Show (4:3)</PresentationFormat>
  <Paragraphs>183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Arial</vt:lpstr>
      <vt:lpstr>Office Theme</vt:lpstr>
      <vt:lpstr>Finansijska disciplina i fiskalna održivost u Srbiji: stanje  i moguća poboljšanja</vt:lpstr>
      <vt:lpstr>Značaj finansijske discipline</vt:lpstr>
      <vt:lpstr>Fiskalna disciplina i fiskalna održivost</vt:lpstr>
      <vt:lpstr>Pokazatelji finansijske discipline</vt:lpstr>
      <vt:lpstr>Pokazatelji finansijske discipline u Srbiji</vt:lpstr>
      <vt:lpstr>Uzroci visoke finansijske nediscipline u Srbiji</vt:lpstr>
      <vt:lpstr>Preduzete mere i njihovi efekti</vt:lpstr>
      <vt:lpstr>Moguće mere za unapređenje fiskalne discipline</vt:lpstr>
      <vt:lpstr>Moguće mere za unapređenje fiskalne discipline</vt:lpstr>
      <vt:lpstr>Moguće mere za unapređenje fiskalne discipline</vt:lpstr>
      <vt:lpstr>Moguća mere za unapređenje finansijske discipline javnih preduzeća</vt:lpstr>
      <vt:lpstr>Unapredjenje finansijske discipline privatnih preduzeća</vt:lpstr>
      <vt:lpstr>Efikasnost u trošenju javnih sredstva</vt:lpstr>
      <vt:lpstr>Unapredjenje efikasnosti u trošenju javnih sredstava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Finansijska disciplina i fiskalna održivost u Srbiji: stanje  i moguća poboljašanja</dc:title>
  <dc:creator>Milojko Arsic</dc:creator>
  <cp:lastModifiedBy>Valentina Čolić</cp:lastModifiedBy>
  <cp:revision>69</cp:revision>
  <dcterms:created xsi:type="dcterms:W3CDTF">2016-05-15T09:13:13Z</dcterms:created>
  <dcterms:modified xsi:type="dcterms:W3CDTF">2016-05-23T06:35:01Z</dcterms:modified>
</cp:coreProperties>
</file>