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5197" r:id="rId1"/>
    <p:sldMasterId id="2147485308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206" r:id="rId10"/>
    <p:sldMasterId id="2147485242" r:id="rId11"/>
  </p:sldMasterIdLst>
  <p:notesMasterIdLst>
    <p:notesMasterId r:id="rId53"/>
  </p:notesMasterIdLst>
  <p:handoutMasterIdLst>
    <p:handoutMasterId r:id="rId54"/>
  </p:handoutMasterIdLst>
  <p:sldIdLst>
    <p:sldId id="317" r:id="rId12"/>
    <p:sldId id="318" r:id="rId13"/>
    <p:sldId id="440" r:id="rId14"/>
    <p:sldId id="404" r:id="rId15"/>
    <p:sldId id="465" r:id="rId16"/>
    <p:sldId id="405" r:id="rId17"/>
    <p:sldId id="421" r:id="rId18"/>
    <p:sldId id="406" r:id="rId19"/>
    <p:sldId id="473" r:id="rId20"/>
    <p:sldId id="464" r:id="rId21"/>
    <p:sldId id="407" r:id="rId22"/>
    <p:sldId id="395" r:id="rId23"/>
    <p:sldId id="432" r:id="rId24"/>
    <p:sldId id="409" r:id="rId25"/>
    <p:sldId id="460" r:id="rId26"/>
    <p:sldId id="461" r:id="rId27"/>
    <p:sldId id="463" r:id="rId28"/>
    <p:sldId id="431" r:id="rId29"/>
    <p:sldId id="392" r:id="rId30"/>
    <p:sldId id="441" r:id="rId31"/>
    <p:sldId id="466" r:id="rId32"/>
    <p:sldId id="442" r:id="rId33"/>
    <p:sldId id="443" r:id="rId34"/>
    <p:sldId id="445" r:id="rId35"/>
    <p:sldId id="468" r:id="rId36"/>
    <p:sldId id="446" r:id="rId37"/>
    <p:sldId id="447" r:id="rId38"/>
    <p:sldId id="448" r:id="rId39"/>
    <p:sldId id="449" r:id="rId40"/>
    <p:sldId id="450" r:id="rId41"/>
    <p:sldId id="451" r:id="rId42"/>
    <p:sldId id="454" r:id="rId43"/>
    <p:sldId id="455" r:id="rId44"/>
    <p:sldId id="456" r:id="rId45"/>
    <p:sldId id="457" r:id="rId46"/>
    <p:sldId id="458" r:id="rId47"/>
    <p:sldId id="371" r:id="rId48"/>
    <p:sldId id="469" r:id="rId49"/>
    <p:sldId id="470" r:id="rId50"/>
    <p:sldId id="471" r:id="rId51"/>
    <p:sldId id="472" r:id="rId52"/>
  </p:sldIdLst>
  <p:sldSz cx="9144000" cy="6858000" type="screen4x3"/>
  <p:notesSz cx="6743700" cy="9875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Gresham" initials="JG" lastIdx="1" clrIdx="0">
    <p:extLst/>
  </p:cmAuthor>
  <p:cmAuthor id="2" name="Katia Marina Herrera Sosa" initials="KMHS" lastIdx="0" clrIdx="1">
    <p:extLst/>
  </p:cmAuthor>
  <p:cmAuthor id="3" name="Timothy A. Johnston" initials="TAJ" lastIdx="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5"/>
    <a:srgbClr val="00ADE4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78304" autoAdjust="0"/>
  </p:normalViewPr>
  <p:slideViewPr>
    <p:cSldViewPr snapToGrid="0" snapToObjects="1">
      <p:cViewPr>
        <p:scale>
          <a:sx n="87" d="100"/>
          <a:sy n="87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WB456673\Desktop\Serbia\Functional%20Review\pisa_levels_2012_smt020816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wb340186\Desktop\Serbia\Serbia%20statistical%20dat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WB456673\Desktop\Serbia\Functional%20Review\Total%20Hours%20Graph%20and%20Hours%20of%20Teaching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WB456673\Desktop\Serbia\Functional%20Review\Total%20Hours%20Graph%20and%20Hours%20of%20Teaching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CAFILE\ECA-REGION\GED\Moldova\Education%20data\Population%20projections\Moldova%20population%20projectio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lelouie:Dropbox:World%20Bank:PISA%20Briefs:newtemplatesandgraphsmichellepleaseusethisones:Graph%203-%20Equity%20Profil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B456673\AppData\Local\Temp\notes8BFB08\PISA%20Region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WB456673\Desktop\Serbia\Functional%20Review\Teaching%20and%20non-teaching%20staff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WB456673\Desktop\Serbia\Functional%20Review\Teaching%20and%20non-teaching%20staff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wb340186\Desktop\Serbia\Serbia%20statistical%20da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wb340186\Desktop\Serbia\Serbia%20statistical%20dat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wb340186\Desktop\Serbia\Serbia%20statistica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345"/>
            </a:solidFill>
            <a:ln>
              <a:solidFill>
                <a:srgbClr val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ADE4"/>
              </a:solidFill>
              <a:ln>
                <a:solidFill>
                  <a:srgbClr val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ADE4"/>
              </a:solidFill>
              <a:ln>
                <a:solidFill>
                  <a:srgbClr val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ADE4"/>
              </a:solidFill>
              <a:ln>
                <a:solidFill>
                  <a:srgbClr val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Sheet1!$E$2:$J$3</c:f>
              <c:multiLvlStrCache>
                <c:ptCount val="6"/>
                <c:lvl>
                  <c:pt idx="0">
                    <c:v>&lt;Level 2</c:v>
                  </c:pt>
                  <c:pt idx="1">
                    <c:v>&gt;Level 5+</c:v>
                  </c:pt>
                  <c:pt idx="2">
                    <c:v>&lt;Level 2</c:v>
                  </c:pt>
                  <c:pt idx="3">
                    <c:v>&gt;Level 5+</c:v>
                  </c:pt>
                  <c:pt idx="4">
                    <c:v>&lt;Level 2</c:v>
                  </c:pt>
                  <c:pt idx="5">
                    <c:v>&gt;Level 5+</c:v>
                  </c:pt>
                </c:lvl>
                <c:lvl>
                  <c:pt idx="0">
                    <c:v>2006</c:v>
                  </c:pt>
                  <c:pt idx="2">
                    <c:v>2009</c:v>
                  </c:pt>
                  <c:pt idx="4">
                    <c:v>2012</c:v>
                  </c:pt>
                </c:lvl>
              </c:multiLvlStrCache>
            </c:multiLvlStrRef>
          </c:cat>
          <c:val>
            <c:numRef>
              <c:f>Sheet1!$E$4:$J$4</c:f>
              <c:numCache>
                <c:formatCode>0.0</c:formatCode>
                <c:ptCount val="6"/>
                <c:pt idx="0">
                  <c:v>42.735056739533107</c:v>
                </c:pt>
                <c:pt idx="1">
                  <c:v>2.8264543836582883</c:v>
                </c:pt>
                <c:pt idx="2">
                  <c:v>40.582743782238524</c:v>
                </c:pt>
                <c:pt idx="3">
                  <c:v>3.5377734569135573</c:v>
                </c:pt>
                <c:pt idx="4">
                  <c:v>38.954448966429645</c:v>
                </c:pt>
                <c:pt idx="5">
                  <c:v>4.5709012260503394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6533760"/>
        <c:axId val="76535296"/>
      </c:barChart>
      <c:catAx>
        <c:axId val="765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35296"/>
        <c:crosses val="autoZero"/>
        <c:auto val="1"/>
        <c:lblAlgn val="ctr"/>
        <c:lblOffset val="100"/>
        <c:noMultiLvlLbl val="0"/>
      </c:catAx>
      <c:valAx>
        <c:axId val="7653529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3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Serbia: Secondary Schools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593154071508702E-2"/>
          <c:y val="0.12878469242489551"/>
          <c:w val="0.81342300962379699"/>
          <c:h val="0.64039506780402444"/>
        </c:manualLayout>
      </c:layout>
      <c:lineChart>
        <c:grouping val="standard"/>
        <c:varyColors val="0"/>
        <c:ser>
          <c:idx val="1"/>
          <c:order val="1"/>
          <c:tx>
            <c:strRef>
              <c:f>'Serbia statistical data'!$K$4</c:f>
              <c:strCache>
                <c:ptCount val="1"/>
                <c:pt idx="0">
                  <c:v>Avg Class Size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576077367922371E-2"/>
                  <c:y val="2.34972687102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data'!$K$22:$K$32</c:f>
              <c:numCache>
                <c:formatCode>0.0</c:formatCode>
                <c:ptCount val="11"/>
                <c:pt idx="0">
                  <c:v>30.210123272319763</c:v>
                </c:pt>
                <c:pt idx="1">
                  <c:v>26.800894242175382</c:v>
                </c:pt>
                <c:pt idx="2">
                  <c:v>26.599523678666301</c:v>
                </c:pt>
                <c:pt idx="3">
                  <c:v>26.280255357957138</c:v>
                </c:pt>
                <c:pt idx="4">
                  <c:v>26.170587700971932</c:v>
                </c:pt>
                <c:pt idx="5">
                  <c:v>25.809249595105271</c:v>
                </c:pt>
                <c:pt idx="6">
                  <c:v>25.650799353332136</c:v>
                </c:pt>
                <c:pt idx="7">
                  <c:v>25.483531317494599</c:v>
                </c:pt>
                <c:pt idx="8">
                  <c:v>25.29742895805142</c:v>
                </c:pt>
                <c:pt idx="9">
                  <c:v>24.926793287848053</c:v>
                </c:pt>
                <c:pt idx="10">
                  <c:v>24.644333301877889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'Serbia statistical data'!$L$4</c:f>
              <c:strCache>
                <c:ptCount val="1"/>
                <c:pt idx="0">
                  <c:v>Student-Teacher Ratio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271256030755491E-2"/>
                  <c:y val="-3.2666955765676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data'!$L$22:$L$31</c:f>
              <c:numCache>
                <c:formatCode>0.0</c:formatCode>
                <c:ptCount val="10"/>
                <c:pt idx="0">
                  <c:v>13.099943306066251</c:v>
                </c:pt>
                <c:pt idx="1">
                  <c:v>10.759432925489048</c:v>
                </c:pt>
                <c:pt idx="2">
                  <c:v>10.534627244694359</c:v>
                </c:pt>
                <c:pt idx="3">
                  <c:v>10.158388268057955</c:v>
                </c:pt>
                <c:pt idx="4">
                  <c:v>9.9034786195517661</c:v>
                </c:pt>
                <c:pt idx="5">
                  <c:v>9.726822651746355</c:v>
                </c:pt>
                <c:pt idx="6">
                  <c:v>9.4986530082815044</c:v>
                </c:pt>
                <c:pt idx="7">
                  <c:v>9.2907575707864432</c:v>
                </c:pt>
                <c:pt idx="8">
                  <c:v>9.1253498210218034</c:v>
                </c:pt>
                <c:pt idx="9">
                  <c:v>8.7872070725127571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'Serbia statistical data'!$M$4</c:f>
              <c:strCache>
                <c:ptCount val="1"/>
                <c:pt idx="0">
                  <c:v>Teachers per Class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data'!$M$22:$M$31</c:f>
              <c:numCache>
                <c:formatCode>0.0</c:formatCode>
                <c:ptCount val="10"/>
                <c:pt idx="0">
                  <c:v>2.3061262607396338</c:v>
                </c:pt>
                <c:pt idx="1">
                  <c:v>2.4909207044438362</c:v>
                </c:pt>
                <c:pt idx="2">
                  <c:v>2.5249610698909959</c:v>
                </c:pt>
                <c:pt idx="3">
                  <c:v>2.587049703602371</c:v>
                </c:pt>
                <c:pt idx="4">
                  <c:v>2.6425651739485874</c:v>
                </c:pt>
                <c:pt idx="5">
                  <c:v>2.6534101133705237</c:v>
                </c:pt>
                <c:pt idx="6">
                  <c:v>2.7004670379019222</c:v>
                </c:pt>
                <c:pt idx="7">
                  <c:v>2.7428905687544995</c:v>
                </c:pt>
                <c:pt idx="8">
                  <c:v>2.7722147045557057</c:v>
                </c:pt>
                <c:pt idx="9">
                  <c:v>2.8367139959432048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59456"/>
        <c:axId val="90677632"/>
      </c:lineChart>
      <c:lineChart>
        <c:grouping val="standard"/>
        <c:varyColors val="0"/>
        <c:ser>
          <c:idx val="0"/>
          <c:order val="0"/>
          <c:tx>
            <c:v>Avg School Size (right axis)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834079350039748E-2"/>
                  <c:y val="-3.454508443967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592685769050853E-2"/>
                  <c:y val="-2.8146485337504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data'!$J$22:$J$32</c:f>
              <c:numCache>
                <c:formatCode>0.0</c:formatCode>
                <c:ptCount val="11"/>
                <c:pt idx="0">
                  <c:v>682.46835443037969</c:v>
                </c:pt>
                <c:pt idx="1">
                  <c:v>614.45815899581589</c:v>
                </c:pt>
                <c:pt idx="2">
                  <c:v>615.22669491525426</c:v>
                </c:pt>
                <c:pt idx="3">
                  <c:v>604.1153039832285</c:v>
                </c:pt>
                <c:pt idx="4">
                  <c:v>597.74273858921163</c:v>
                </c:pt>
                <c:pt idx="5">
                  <c:v>580.65587044534414</c:v>
                </c:pt>
                <c:pt idx="6">
                  <c:v>573.4859437751004</c:v>
                </c:pt>
                <c:pt idx="7">
                  <c:v>569.76458752515089</c:v>
                </c:pt>
                <c:pt idx="8">
                  <c:v>567.65587044534414</c:v>
                </c:pt>
                <c:pt idx="9">
                  <c:v>542.88353413654613</c:v>
                </c:pt>
                <c:pt idx="10">
                  <c:v>516.11857707509887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80704"/>
        <c:axId val="90679168"/>
      </c:lineChart>
      <c:catAx>
        <c:axId val="90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77632"/>
        <c:crosses val="autoZero"/>
        <c:auto val="1"/>
        <c:lblAlgn val="ctr"/>
        <c:lblOffset val="100"/>
        <c:tickLblSkip val="1"/>
        <c:noMultiLvlLbl val="0"/>
      </c:catAx>
      <c:valAx>
        <c:axId val="9067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59456"/>
        <c:crosses val="autoZero"/>
        <c:crossBetween val="between"/>
      </c:valAx>
      <c:valAx>
        <c:axId val="90679168"/>
        <c:scaling>
          <c:orientation val="minMax"/>
          <c:max val="70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80704"/>
        <c:crosses val="max"/>
        <c:crossBetween val="between"/>
      </c:valAx>
      <c:catAx>
        <c:axId val="90680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679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961272475795295E-2"/>
          <c:y val="0.89241993704484857"/>
          <c:w val="0.96403872752420472"/>
          <c:h val="9.1008339361062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Finland</c:v>
                </c:pt>
                <c:pt idx="1">
                  <c:v>Italy</c:v>
                </c:pt>
                <c:pt idx="2">
                  <c:v>Mexico</c:v>
                </c:pt>
                <c:pt idx="3">
                  <c:v>Chile</c:v>
                </c:pt>
                <c:pt idx="4">
                  <c:v>Israel</c:v>
                </c:pt>
                <c:pt idx="5">
                  <c:v>Korea</c:v>
                </c:pt>
                <c:pt idx="6">
                  <c:v>France</c:v>
                </c:pt>
                <c:pt idx="7">
                  <c:v>Spain</c:v>
                </c:pt>
                <c:pt idx="8">
                  <c:v>Serbia</c:v>
                </c:pt>
                <c:pt idx="9">
                  <c:v>Netherlands</c:v>
                </c:pt>
                <c:pt idx="10">
                  <c:v>Norway</c:v>
                </c:pt>
                <c:pt idx="11">
                  <c:v>Denmark</c:v>
                </c:pt>
                <c:pt idx="12">
                  <c:v>Brazil</c:v>
                </c:pt>
                <c:pt idx="13">
                  <c:v>Bulgaria</c:v>
                </c:pt>
                <c:pt idx="14">
                  <c:v>Romania</c:v>
                </c:pt>
                <c:pt idx="15">
                  <c:v>Poland</c:v>
                </c:pt>
                <c:pt idx="16">
                  <c:v>Czech Republic</c:v>
                </c:pt>
                <c:pt idx="17">
                  <c:v>Croatia</c:v>
                </c:pt>
                <c:pt idx="18">
                  <c:v>Slovak Republic</c:v>
                </c:pt>
                <c:pt idx="19">
                  <c:v>Sweden</c:v>
                </c:pt>
                <c:pt idx="20">
                  <c:v>Latvia</c:v>
                </c:pt>
                <c:pt idx="21">
                  <c:v>Estonia</c:v>
                </c:pt>
                <c:pt idx="22">
                  <c:v>England (UK)</c:v>
                </c:pt>
                <c:pt idx="23">
                  <c:v>United States</c:v>
                </c:pt>
                <c:pt idx="24">
                  <c:v>Singapore</c:v>
                </c:pt>
                <c:pt idx="25">
                  <c:v>Japan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32</c:v>
                </c:pt>
                <c:pt idx="1">
                  <c:v>32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37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42</c:v>
                </c:pt>
                <c:pt idx="17">
                  <c:v>42</c:v>
                </c:pt>
                <c:pt idx="18">
                  <c:v>43</c:v>
                </c:pt>
                <c:pt idx="19">
                  <c:v>43</c:v>
                </c:pt>
                <c:pt idx="20">
                  <c:v>43</c:v>
                </c:pt>
                <c:pt idx="21">
                  <c:v>43</c:v>
                </c:pt>
                <c:pt idx="22">
                  <c:v>45</c:v>
                </c:pt>
                <c:pt idx="23">
                  <c:v>48</c:v>
                </c:pt>
                <c:pt idx="24">
                  <c:v>49</c:v>
                </c:pt>
                <c:pt idx="25">
                  <c:v>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0470656"/>
        <c:axId val="90494464"/>
      </c:barChart>
      <c:catAx>
        <c:axId val="9047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0494464"/>
        <c:crosses val="autoZero"/>
        <c:auto val="1"/>
        <c:lblAlgn val="ctr"/>
        <c:lblOffset val="100"/>
        <c:noMultiLvlLbl val="0"/>
      </c:catAx>
      <c:valAx>
        <c:axId val="904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047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86067720501257"/>
          <c:y val="4.0473478080371619E-2"/>
          <c:w val="0.7314472157084525"/>
          <c:h val="0.907725144079208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Sheet2!$A$2:$A$27</c:f>
              <c:strCache>
                <c:ptCount val="26"/>
                <c:pt idx="0">
                  <c:v>Norway</c:v>
                </c:pt>
                <c:pt idx="1">
                  <c:v>Sweden</c:v>
                </c:pt>
                <c:pt idx="2">
                  <c:v>Netherlands</c:v>
                </c:pt>
                <c:pt idx="3">
                  <c:v>Singapore</c:v>
                </c:pt>
                <c:pt idx="4">
                  <c:v>Romania</c:v>
                </c:pt>
                <c:pt idx="5">
                  <c:v>France</c:v>
                </c:pt>
                <c:pt idx="6">
                  <c:v>Denmark</c:v>
                </c:pt>
                <c:pt idx="7">
                  <c:v>Bulgaria</c:v>
                </c:pt>
                <c:pt idx="8">
                  <c:v>Czech Republic</c:v>
                </c:pt>
                <c:pt idx="9">
                  <c:v>Japan</c:v>
                </c:pt>
                <c:pt idx="10">
                  <c:v>Italy</c:v>
                </c:pt>
                <c:pt idx="11">
                  <c:v>Israel</c:v>
                </c:pt>
                <c:pt idx="12">
                  <c:v>Croatia</c:v>
                </c:pt>
                <c:pt idx="13">
                  <c:v>Korea</c:v>
                </c:pt>
                <c:pt idx="14">
                  <c:v>Serbia</c:v>
                </c:pt>
                <c:pt idx="15">
                  <c:v>Spain</c:v>
                </c:pt>
                <c:pt idx="16">
                  <c:v>Finland</c:v>
                </c:pt>
                <c:pt idx="17">
                  <c:v>England (UK)</c:v>
                </c:pt>
                <c:pt idx="18">
                  <c:v>Slovak Republic</c:v>
                </c:pt>
                <c:pt idx="19">
                  <c:v>Poland</c:v>
                </c:pt>
                <c:pt idx="20">
                  <c:v>Latvia</c:v>
                </c:pt>
                <c:pt idx="21">
                  <c:v>Estonia</c:v>
                </c:pt>
                <c:pt idx="22">
                  <c:v>Mexico</c:v>
                </c:pt>
                <c:pt idx="23">
                  <c:v>United States</c:v>
                </c:pt>
                <c:pt idx="24">
                  <c:v>Brazil</c:v>
                </c:pt>
                <c:pt idx="25">
                  <c:v>Chile</c:v>
                </c:pt>
              </c:strCache>
            </c:strRef>
          </c:cat>
          <c:val>
            <c:numRef>
              <c:f>Sheet2!$B$2:$B$27</c:f>
              <c:numCache>
                <c:formatCode>General</c:formatCode>
                <c:ptCount val="26"/>
                <c:pt idx="0">
                  <c:v>15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21</c:v>
                </c:pt>
                <c:pt idx="21">
                  <c:v>23</c:v>
                </c:pt>
                <c:pt idx="22">
                  <c:v>23</c:v>
                </c:pt>
                <c:pt idx="23">
                  <c:v>27</c:v>
                </c:pt>
                <c:pt idx="24">
                  <c:v>27</c:v>
                </c:pt>
                <c:pt idx="2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531328"/>
        <c:axId val="90532864"/>
      </c:barChart>
      <c:catAx>
        <c:axId val="9053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0532864"/>
        <c:crosses val="autoZero"/>
        <c:auto val="1"/>
        <c:lblAlgn val="ctr"/>
        <c:lblOffset val="100"/>
        <c:noMultiLvlLbl val="0"/>
      </c:catAx>
      <c:valAx>
        <c:axId val="90532864"/>
        <c:scaling>
          <c:orientation val="minMax"/>
          <c:max val="6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053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School-Age </a:t>
            </a:r>
            <a:r>
              <a:rPr lang="en-US" sz="1600" dirty="0"/>
              <a:t>Population, 1950-2030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6492202767627702E-2"/>
          <c:y val="0.10885342689600207"/>
          <c:w val="0.81676293299796221"/>
          <c:h val="0.76963648842308496"/>
        </c:manualLayout>
      </c:layout>
      <c:areaChart>
        <c:grouping val="standard"/>
        <c:varyColors val="0"/>
        <c:ser>
          <c:idx val="1"/>
          <c:order val="0"/>
          <c:tx>
            <c:v>School-Age Population (ages 5-19)</c:v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'Projections 1950-2050'!$B$1:$V$1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'Projections 1950-2050'!$B$25:$R$25</c:f>
              <c:numCache>
                <c:formatCode>#,##0</c:formatCode>
                <c:ptCount val="17"/>
                <c:pt idx="0">
                  <c:v>678</c:v>
                </c:pt>
                <c:pt idx="1">
                  <c:v>686</c:v>
                </c:pt>
                <c:pt idx="2">
                  <c:v>781</c:v>
                </c:pt>
                <c:pt idx="3">
                  <c:v>980</c:v>
                </c:pt>
                <c:pt idx="4">
                  <c:v>1163</c:v>
                </c:pt>
                <c:pt idx="5">
                  <c:v>1136</c:v>
                </c:pt>
                <c:pt idx="6">
                  <c:v>1072</c:v>
                </c:pt>
                <c:pt idx="7">
                  <c:v>1064</c:v>
                </c:pt>
                <c:pt idx="8">
                  <c:v>1131</c:v>
                </c:pt>
                <c:pt idx="9">
                  <c:v>1192</c:v>
                </c:pt>
                <c:pt idx="10">
                  <c:v>1086</c:v>
                </c:pt>
                <c:pt idx="11">
                  <c:v>908</c:v>
                </c:pt>
                <c:pt idx="12">
                  <c:v>671</c:v>
                </c:pt>
                <c:pt idx="13">
                  <c:v>569</c:v>
                </c:pt>
                <c:pt idx="14">
                  <c:v>575</c:v>
                </c:pt>
                <c:pt idx="15">
                  <c:v>604</c:v>
                </c:pt>
                <c:pt idx="16">
                  <c:v>570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92160"/>
        <c:axId val="108893696"/>
      </c:areaChart>
      <c:catAx>
        <c:axId val="1088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100" b="1"/>
            </a:pPr>
            <a:endParaRPr lang="en-US"/>
          </a:p>
        </c:txPr>
        <c:crossAx val="108893696"/>
        <c:crosses val="autoZero"/>
        <c:auto val="1"/>
        <c:lblAlgn val="ctr"/>
        <c:lblOffset val="100"/>
        <c:tickLblSkip val="2"/>
        <c:noMultiLvlLbl val="0"/>
      </c:catAx>
      <c:valAx>
        <c:axId val="108893696"/>
        <c:scaling>
          <c:orientation val="minMax"/>
          <c:max val="16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1.4657211111273958E-3"/>
              <c:y val="0.3617766772234238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8892160"/>
        <c:crosses val="autoZero"/>
        <c:crossBetween val="midCat"/>
        <c:majorUnit val="200"/>
        <c:dispUnits>
          <c:builtInUnit val="thousands"/>
        </c:dispUnits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34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ADE4"/>
              </a:solidFill>
              <a:ln>
                <a:solidFill>
                  <a:srgbClr val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ADE4"/>
              </a:solidFill>
              <a:ln>
                <a:solidFill>
                  <a:srgbClr val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ADE4"/>
              </a:solidFill>
              <a:ln>
                <a:solidFill>
                  <a:srgbClr val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ADE4"/>
              </a:solidFill>
              <a:ln>
                <a:solidFill>
                  <a:srgbClr val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Sheet1!$E$15:$L$16</c:f>
              <c:multiLvlStrCache>
                <c:ptCount val="8"/>
                <c:lvl>
                  <c:pt idx="0">
                    <c:v>&lt;Level 2</c:v>
                  </c:pt>
                  <c:pt idx="1">
                    <c:v>&gt;Level 5+</c:v>
                  </c:pt>
                  <c:pt idx="2">
                    <c:v>&lt;Level 2</c:v>
                  </c:pt>
                  <c:pt idx="3">
                    <c:v>&gt;Level 5+</c:v>
                  </c:pt>
                  <c:pt idx="4">
                    <c:v>&lt;Level 2</c:v>
                  </c:pt>
                  <c:pt idx="5">
                    <c:v>&gt;Level 5+</c:v>
                  </c:pt>
                  <c:pt idx="6">
                    <c:v>&lt;Level 2</c:v>
                  </c:pt>
                  <c:pt idx="7">
                    <c:v>&gt;Level 5+</c:v>
                  </c:pt>
                </c:lvl>
                <c:lvl>
                  <c:pt idx="0">
                    <c:v>2003</c:v>
                  </c:pt>
                  <c:pt idx="2">
                    <c:v>2006</c:v>
                  </c:pt>
                  <c:pt idx="4">
                    <c:v>2009</c:v>
                  </c:pt>
                  <c:pt idx="6">
                    <c:v>2012</c:v>
                  </c:pt>
                </c:lvl>
              </c:multiLvlStrCache>
            </c:multiLvlStrRef>
          </c:cat>
          <c:val>
            <c:numRef>
              <c:f>Sheet1!$E$17:$L$17</c:f>
              <c:numCache>
                <c:formatCode>General</c:formatCode>
                <c:ptCount val="8"/>
                <c:pt idx="0" formatCode="0.0">
                  <c:v>22</c:v>
                </c:pt>
                <c:pt idx="1">
                  <c:v>10.1</c:v>
                </c:pt>
                <c:pt idx="2" formatCode="0.0">
                  <c:v>20.002268711488799</c:v>
                </c:pt>
                <c:pt idx="3" formatCode="0.0">
                  <c:v>10.620608935803993</c:v>
                </c:pt>
                <c:pt idx="4" formatCode="0.0">
                  <c:v>20.530515516636015</c:v>
                </c:pt>
                <c:pt idx="5" formatCode="0.0">
                  <c:v>10.380346997527477</c:v>
                </c:pt>
                <c:pt idx="6" formatCode="0.0">
                  <c:v>14.464816593925473</c:v>
                </c:pt>
                <c:pt idx="7" formatCode="0.0">
                  <c:v>16.670455562338766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9525504"/>
        <c:axId val="69527040"/>
      </c:barChart>
      <c:catAx>
        <c:axId val="6952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27040"/>
        <c:crosses val="autoZero"/>
        <c:auto val="1"/>
        <c:lblAlgn val="ctr"/>
        <c:lblOffset val="100"/>
        <c:noMultiLvlLbl val="0"/>
      </c:catAx>
      <c:valAx>
        <c:axId val="6952704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rgbClr val="000000">
                <a:alpha val="1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2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ADE4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ADE4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ADE4"/>
              </a:solidFill>
              <a:ln>
                <a:solidFill>
                  <a:schemeClr val="accent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00ADE4"/>
              </a:solidFill>
              <a:ln>
                <a:solidFill>
                  <a:schemeClr val="accent1"/>
                </a:solidFill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Serbia!$K$5:$L$12</c:f>
              <c:multiLvlStrCache>
                <c:ptCount val="8"/>
                <c:lvl>
                  <c:pt idx="0">
                    <c:v>Females</c:v>
                  </c:pt>
                  <c:pt idx="1">
                    <c:v>Males</c:v>
                  </c:pt>
                  <c:pt idx="2">
                    <c:v>Females</c:v>
                  </c:pt>
                  <c:pt idx="3">
                    <c:v>Males</c:v>
                  </c:pt>
                  <c:pt idx="4">
                    <c:v>Urban</c:v>
                  </c:pt>
                  <c:pt idx="5">
                    <c:v>Rural</c:v>
                  </c:pt>
                  <c:pt idx="6">
                    <c:v>Bottom 20% Income</c:v>
                  </c:pt>
                  <c:pt idx="7">
                    <c:v>Top 20% Income</c:v>
                  </c:pt>
                </c:lvl>
                <c:lvl>
                  <c:pt idx="0">
                    <c:v>Reading</c:v>
                  </c:pt>
                  <c:pt idx="2">
                    <c:v>Math</c:v>
                  </c:pt>
                  <c:pt idx="4">
                    <c:v>Math</c:v>
                  </c:pt>
                  <c:pt idx="6">
                    <c:v>Math</c:v>
                  </c:pt>
                </c:lvl>
              </c:multiLvlStrCache>
            </c:multiLvlStrRef>
          </c:cat>
          <c:val>
            <c:numRef>
              <c:f>Serbia!$M$5:$M$12</c:f>
              <c:numCache>
                <c:formatCode>General</c:formatCode>
                <c:ptCount val="8"/>
                <c:pt idx="0">
                  <c:v>469.11090999999999</c:v>
                </c:pt>
                <c:pt idx="1">
                  <c:v>422.93594999999999</c:v>
                </c:pt>
                <c:pt idx="2">
                  <c:v>444.30387000000002</c:v>
                </c:pt>
                <c:pt idx="3">
                  <c:v>453.45670999999999</c:v>
                </c:pt>
                <c:pt idx="4">
                  <c:v>454.71695999999997</c:v>
                </c:pt>
                <c:pt idx="5">
                  <c:v>414.0145</c:v>
                </c:pt>
                <c:pt idx="6">
                  <c:v>411.82096000000001</c:v>
                </c:pt>
                <c:pt idx="7">
                  <c:v>494.11300999999997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86852352"/>
        <c:axId val="86853888"/>
      </c:barChart>
      <c:catAx>
        <c:axId val="86852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6853888"/>
        <c:crosses val="autoZero"/>
        <c:auto val="1"/>
        <c:lblAlgn val="ctr"/>
        <c:lblOffset val="100"/>
        <c:noMultiLvlLbl val="0"/>
      </c:catAx>
      <c:valAx>
        <c:axId val="86853888"/>
        <c:scaling>
          <c:orientation val="minMax"/>
          <c:max val="510"/>
          <c:min val="390"/>
        </c:scaling>
        <c:delete val="0"/>
        <c:axPos val="b"/>
        <c:numFmt formatCode="General" sourceLinked="1"/>
        <c:majorTickMark val="out"/>
        <c:minorTickMark val="none"/>
        <c:tickLblPos val="nextTo"/>
        <c:crossAx val="86852352"/>
        <c:crosses val="autoZero"/>
        <c:crossBetween val="between"/>
        <c:majorUnit val="4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9290545654677"/>
          <c:y val="2.4730386784567546E-2"/>
          <c:w val="0.85275381416588147"/>
          <c:h val="0.80669773659597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Sheet4!$G$2</c:f>
              <c:strCache>
                <c:ptCount val="1"/>
                <c:pt idx="0">
                  <c:v>573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ln>
                <a:noFill/>
              </a:ln>
            </c:spPr>
          </c:marker>
          <c:dPt>
            <c:idx val="0"/>
            <c:marker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23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30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32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34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  <c:spPr>
              <a:ln w="28575">
                <a:solidFill>
                  <a:schemeClr val="tx1"/>
                </a:solidFill>
              </a:ln>
            </c:spPr>
          </c:dPt>
          <c:dPt>
            <c:idx val="40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44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45"/>
            <c:marker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46"/>
            <c:marker>
              <c:spPr>
                <a:solidFill>
                  <a:srgbClr val="FFC000"/>
                </a:solidFill>
                <a:ln>
                  <a:noFill/>
                </a:ln>
              </c:spPr>
            </c:marker>
            <c:bubble3D val="0"/>
          </c:dPt>
          <c:dPt>
            <c:idx val="47"/>
            <c:marker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48"/>
            <c:marker>
              <c:spPr>
                <a:solidFill>
                  <a:srgbClr val="FFC000"/>
                </a:solidFill>
                <a:ln>
                  <a:noFill/>
                </a:ln>
              </c:spPr>
            </c:marker>
            <c:bubble3D val="0"/>
          </c:dPt>
          <c:dPt>
            <c:idx val="54"/>
            <c:marker>
              <c:spPr>
                <a:solidFill>
                  <a:srgbClr val="FFC000"/>
                </a:solidFill>
                <a:ln>
                  <a:noFill/>
                </a:ln>
              </c:spPr>
            </c:marker>
            <c:bubble3D val="0"/>
          </c:dPt>
          <c:dPt>
            <c:idx val="57"/>
            <c:marker>
              <c:spPr>
                <a:solidFill>
                  <a:srgbClr val="FFC000"/>
                </a:solidFill>
                <a:ln>
                  <a:noFill/>
                </a:ln>
              </c:spPr>
            </c:marker>
            <c:bubble3D val="0"/>
          </c:dPt>
          <c:dPt>
            <c:idx val="59"/>
            <c:marker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60"/>
            <c:marker>
              <c:spPr>
                <a:solidFill>
                  <a:srgbClr val="FFC000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Hong Kong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s-ES_tradnl"/>
                      <a:t>Chinese Tapei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Korea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Japan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Switzerland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Netherlands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Estonia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5905096660808404E-2"/>
                  <c:y val="-4.035512510088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s-ES_tradnl"/>
                      <a:t>Canada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1511423550087901E-2"/>
                  <c:y val="-1.81598062953995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Belgium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s-ES_tradnl"/>
                      <a:t>Germany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s-ES_tradnl"/>
                      <a:t>Vietnam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Austria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9291154071470399E-2"/>
                  <c:y val="-2.01775625504438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Australia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Ireland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6362038664323399E-2"/>
                  <c:y val="1.81598062953995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Slovenia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Denmark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5.2724077328646701E-2"/>
                  <c:y val="-2.421307506053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New Zealand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7.1763327475102501E-2"/>
                  <c:y val="-2.01775625504438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Czech Republic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46455770357352E-3"/>
                  <c:y val="-4.035512510088740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France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/>
                      <a:t>United Kingdom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3.8078500292911502E-2"/>
                  <c:y val="1.61420500403550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Iceland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5.8582308142940798E-2"/>
                  <c:y val="-1.81598062953995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Latvia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s-ES_tradnl"/>
                      <a:t>Luxembourg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/>
                      <a:t>Norway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7.3227885178675997E-3"/>
                  <c:y val="-1.61420500403550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Portugal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4.3936731107205099E-3"/>
                  <c:y val="-6.0532687651331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2.0503807850029299E-2"/>
                  <c:y val="1.61420500403550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s-ES_tradnl"/>
                      <a:t>Russia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r>
                      <a:rPr lang="en-US"/>
                      <a:t>Slovak Republic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6.8834212067955494E-2"/>
                  <c:y val="1.81598062953995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United States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8.3479789103690694E-2"/>
                  <c:y val="-4.035512510088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Lithuania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1.0251903925014599E-2"/>
                  <c:y val="-2.42130750605327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Sweden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0"/>
                  <c:y val="1.210653753026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Hungary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6.5905096660808404E-2"/>
                  <c:y val="-4.035512510088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Croatia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en-US"/>
                      <a:t>Israel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r>
                      <a:rPr lang="es-ES_tradnl"/>
                      <a:t>Greece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6.6776135741652975E-2"/>
                  <c:y val="-4.2784268553562675E-2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chemeClr val="bg1"/>
                        </a:solidFill>
                      </a:defRPr>
                    </a:pPr>
                    <a:r>
                      <a:rPr lang="en-US" sz="1050" b="1" dirty="0" smtClean="0">
                        <a:solidFill>
                          <a:schemeClr val="bg1"/>
                        </a:solidFill>
                      </a:rPr>
                      <a:t>Serbia</a:t>
                    </a:r>
                    <a:endParaRPr lang="en-US" sz="105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675424192665576E-2"/>
                      <c:h val="5.0041268290533951E-2"/>
                    </c:manualLayout>
                  </c15:layout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r>
                      <a:rPr lang="es-ES_tradnl"/>
                      <a:t>Turkey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0.11384783798576902"/>
                  <c:y val="-3.29109758104327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Romania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>
                <c:manualLayout>
                  <c:x val="-3.3684827182190999E-2"/>
                  <c:y val="-3.6319612590799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Cyprus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/>
                      <a:t>Bulgaria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r>
                      <a:rPr lang="es-ES_tradnl"/>
                      <a:t>United Arab Emirates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r>
                      <a:rPr lang="en-US"/>
                      <a:t>Kazakhstan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>
                <c:manualLayout>
                  <c:x val="-7.9086115992970094E-2"/>
                  <c:y val="4.035512510088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Thailand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layout>
                <c:manualLayout>
                  <c:x val="-4.6865846514352598E-2"/>
                  <c:y val="1.614189116190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Chile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-5.85823081429407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Malaysia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/>
              <c:tx>
                <c:rich>
                  <a:bodyPr/>
                  <a:lstStyle/>
                  <a:p>
                    <a:r>
                      <a:rPr lang="en-US"/>
                      <a:t>Mexico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r>
                      <a:rPr lang="es-ES_tradnl"/>
                      <a:t>Montenegro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tx>
                <c:rich>
                  <a:bodyPr/>
                  <a:lstStyle/>
                  <a:p>
                    <a:r>
                      <a:rPr lang="es-ES_tradnl"/>
                      <a:t>Uruguay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tx>
                <c:rich>
                  <a:bodyPr/>
                  <a:lstStyle/>
                  <a:p>
                    <a:r>
                      <a:rPr lang="es-ES_tradnl"/>
                      <a:t>Costa Rica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tx>
                <c:rich>
                  <a:bodyPr/>
                  <a:lstStyle/>
                  <a:p>
                    <a:r>
                      <a:rPr lang="es-ES_tradnl"/>
                      <a:t>Albania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tx>
                <c:rich>
                  <a:bodyPr/>
                  <a:lstStyle/>
                  <a:p>
                    <a:r>
                      <a:rPr lang="es-ES_tradnl"/>
                      <a:t>Brazil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8.3479789103690694E-2"/>
                  <c:y val="-1.81598062953995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Argentina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r>
                      <a:rPr lang="es-ES_tradnl"/>
                      <a:t>Tunisia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tx>
                <c:rich>
                  <a:bodyPr/>
                  <a:lstStyle/>
                  <a:p>
                    <a:r>
                      <a:rPr lang="es-ES_tradnl"/>
                      <a:t>Jordan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layout/>
              <c:tx>
                <c:rich>
                  <a:bodyPr/>
                  <a:lstStyle/>
                  <a:p>
                    <a:r>
                      <a:rPr lang="en-US"/>
                      <a:t>Colombia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r>
                      <a:rPr lang="es-ES_tradnl"/>
                      <a:t>Qatar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layout>
                <c:manualLayout>
                  <c:x val="-2.4897480960749799E-2"/>
                  <c:y val="-2.824858757062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Indonesia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layout/>
              <c:tx>
                <c:rich>
                  <a:bodyPr/>
                  <a:lstStyle/>
                  <a:p>
                    <a:r>
                      <a:rPr lang="en-US"/>
                      <a:t>Peru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og"/>
            <c:dispRSqr val="0"/>
            <c:dispEq val="0"/>
          </c:trendline>
          <c:xVal>
            <c:numRef>
              <c:f>Sheet4!$F$3:$F$63</c:f>
              <c:numCache>
                <c:formatCode>General</c:formatCode>
                <c:ptCount val="61"/>
                <c:pt idx="0">
                  <c:v>9990.809699196001</c:v>
                </c:pt>
                <c:pt idx="2">
                  <c:v>7068.8967187923008</c:v>
                </c:pt>
                <c:pt idx="3">
                  <c:v>8200.9785287109971</c:v>
                </c:pt>
                <c:pt idx="4">
                  <c:v>12141.720715248</c:v>
                </c:pt>
                <c:pt idx="5">
                  <c:v>10811.473603015</c:v>
                </c:pt>
                <c:pt idx="6">
                  <c:v>5599.1123131731001</c:v>
                </c:pt>
                <c:pt idx="7">
                  <c:v>10641.750609647001</c:v>
                </c:pt>
                <c:pt idx="9">
                  <c:v>4919.470067523901</c:v>
                </c:pt>
                <c:pt idx="10">
                  <c:v>10973.934439648399</c:v>
                </c:pt>
                <c:pt idx="13">
                  <c:v>11982.0086422728</c:v>
                </c:pt>
                <c:pt idx="14">
                  <c:v>8610.0276863843956</c:v>
                </c:pt>
                <c:pt idx="15">
                  <c:v>10179.6501709926</c:v>
                </c:pt>
                <c:pt idx="16">
                  <c:v>7886.1681381310009</c:v>
                </c:pt>
                <c:pt idx="17">
                  <c:v>12991.782105218599</c:v>
                </c:pt>
                <c:pt idx="18">
                  <c:v>7291.0421491697998</c:v>
                </c:pt>
                <c:pt idx="19">
                  <c:v>5817.7985321084998</c:v>
                </c:pt>
                <c:pt idx="20">
                  <c:v>9051.2049413707009</c:v>
                </c:pt>
                <c:pt idx="21">
                  <c:v>10449.4218362272</c:v>
                </c:pt>
                <c:pt idx="22">
                  <c:v>9986.8585239086897</c:v>
                </c:pt>
                <c:pt idx="23">
                  <c:v>4552.1599226400003</c:v>
                </c:pt>
                <c:pt idx="25">
                  <c:v>14362.432459498799</c:v>
                </c:pt>
                <c:pt idx="26">
                  <c:v>6503.8562051584004</c:v>
                </c:pt>
                <c:pt idx="27">
                  <c:v>7303.3777056869994</c:v>
                </c:pt>
                <c:pt idx="28">
                  <c:v>7158.8661042624999</c:v>
                </c:pt>
                <c:pt idx="30">
                  <c:v>4846.9787200319988</c:v>
                </c:pt>
                <c:pt idx="31">
                  <c:v>11376.9989826988</c:v>
                </c:pt>
                <c:pt idx="32">
                  <c:v>4925.8686985392014</c:v>
                </c:pt>
                <c:pt idx="33">
                  <c:v>12095.446102624799</c:v>
                </c:pt>
                <c:pt idx="34">
                  <c:v>4616.8989064489997</c:v>
                </c:pt>
                <c:pt idx="35">
                  <c:v>4164.4062453996003</c:v>
                </c:pt>
                <c:pt idx="36">
                  <c:v>6300.6516311550004</c:v>
                </c:pt>
                <c:pt idx="38">
                  <c:v>3007.5154672716012</c:v>
                </c:pt>
                <c:pt idx="40">
                  <c:v>2561.2521605808001</c:v>
                </c:pt>
                <c:pt idx="41">
                  <c:v>9408.196099847497</c:v>
                </c:pt>
                <c:pt idx="42">
                  <c:v>3343.6077652786998</c:v>
                </c:pt>
                <c:pt idx="44">
                  <c:v>1583.6962447727999</c:v>
                </c:pt>
                <c:pt idx="45">
                  <c:v>1706.3579259251001</c:v>
                </c:pt>
                <c:pt idx="46">
                  <c:v>2774.2919368182002</c:v>
                </c:pt>
                <c:pt idx="47">
                  <c:v>3204.6893673999002</c:v>
                </c:pt>
                <c:pt idx="48">
                  <c:v>2805.706965896999</c:v>
                </c:pt>
                <c:pt idx="54">
                  <c:v>3374.143649579401</c:v>
                </c:pt>
                <c:pt idx="57">
                  <c:v>1690.8883778758</c:v>
                </c:pt>
                <c:pt idx="59">
                  <c:v>545.66093124090003</c:v>
                </c:pt>
                <c:pt idx="60">
                  <c:v>947.84877774400013</c:v>
                </c:pt>
              </c:numCache>
            </c:numRef>
          </c:xVal>
          <c:yVal>
            <c:numRef>
              <c:f>Sheet4!$G$3:$G$63</c:f>
              <c:numCache>
                <c:formatCode>General</c:formatCode>
                <c:ptCount val="61"/>
                <c:pt idx="0">
                  <c:v>561</c:v>
                </c:pt>
                <c:pt idx="1">
                  <c:v>560</c:v>
                </c:pt>
                <c:pt idx="2">
                  <c:v>554</c:v>
                </c:pt>
                <c:pt idx="3">
                  <c:v>536</c:v>
                </c:pt>
                <c:pt idx="4">
                  <c:v>531</c:v>
                </c:pt>
                <c:pt idx="5">
                  <c:v>523</c:v>
                </c:pt>
                <c:pt idx="6">
                  <c:v>521</c:v>
                </c:pt>
                <c:pt idx="7">
                  <c:v>519</c:v>
                </c:pt>
                <c:pt idx="8">
                  <c:v>518</c:v>
                </c:pt>
                <c:pt idx="9">
                  <c:v>518</c:v>
                </c:pt>
                <c:pt idx="10">
                  <c:v>515</c:v>
                </c:pt>
                <c:pt idx="11">
                  <c:v>514</c:v>
                </c:pt>
                <c:pt idx="12">
                  <c:v>511</c:v>
                </c:pt>
                <c:pt idx="13">
                  <c:v>506</c:v>
                </c:pt>
                <c:pt idx="14">
                  <c:v>504</c:v>
                </c:pt>
                <c:pt idx="15">
                  <c:v>501</c:v>
                </c:pt>
                <c:pt idx="16">
                  <c:v>501</c:v>
                </c:pt>
                <c:pt idx="17">
                  <c:v>500</c:v>
                </c:pt>
                <c:pt idx="18">
                  <c:v>500</c:v>
                </c:pt>
                <c:pt idx="19">
                  <c:v>499</c:v>
                </c:pt>
                <c:pt idx="20">
                  <c:v>495</c:v>
                </c:pt>
                <c:pt idx="21">
                  <c:v>494</c:v>
                </c:pt>
                <c:pt idx="22">
                  <c:v>493</c:v>
                </c:pt>
                <c:pt idx="23">
                  <c:v>491</c:v>
                </c:pt>
                <c:pt idx="24">
                  <c:v>490</c:v>
                </c:pt>
                <c:pt idx="25">
                  <c:v>489</c:v>
                </c:pt>
                <c:pt idx="26">
                  <c:v>487</c:v>
                </c:pt>
                <c:pt idx="27">
                  <c:v>485</c:v>
                </c:pt>
                <c:pt idx="28">
                  <c:v>484</c:v>
                </c:pt>
                <c:pt idx="29">
                  <c:v>482</c:v>
                </c:pt>
                <c:pt idx="30">
                  <c:v>482</c:v>
                </c:pt>
                <c:pt idx="31">
                  <c:v>481</c:v>
                </c:pt>
                <c:pt idx="32">
                  <c:v>479</c:v>
                </c:pt>
                <c:pt idx="33">
                  <c:v>478</c:v>
                </c:pt>
                <c:pt idx="34">
                  <c:v>477</c:v>
                </c:pt>
                <c:pt idx="35">
                  <c:v>471</c:v>
                </c:pt>
                <c:pt idx="36">
                  <c:v>466</c:v>
                </c:pt>
                <c:pt idx="37">
                  <c:v>453</c:v>
                </c:pt>
                <c:pt idx="38">
                  <c:v>449</c:v>
                </c:pt>
                <c:pt idx="39">
                  <c:v>448</c:v>
                </c:pt>
                <c:pt idx="40">
                  <c:v>445</c:v>
                </c:pt>
                <c:pt idx="41">
                  <c:v>440</c:v>
                </c:pt>
                <c:pt idx="42">
                  <c:v>439</c:v>
                </c:pt>
                <c:pt idx="43">
                  <c:v>434</c:v>
                </c:pt>
                <c:pt idx="44">
                  <c:v>432</c:v>
                </c:pt>
                <c:pt idx="45">
                  <c:v>427</c:v>
                </c:pt>
                <c:pt idx="46">
                  <c:v>423</c:v>
                </c:pt>
                <c:pt idx="47">
                  <c:v>421</c:v>
                </c:pt>
                <c:pt idx="48">
                  <c:v>413</c:v>
                </c:pt>
                <c:pt idx="49">
                  <c:v>410</c:v>
                </c:pt>
                <c:pt idx="50">
                  <c:v>409</c:v>
                </c:pt>
                <c:pt idx="51">
                  <c:v>407</c:v>
                </c:pt>
                <c:pt idx="52">
                  <c:v>394</c:v>
                </c:pt>
                <c:pt idx="53">
                  <c:v>391</c:v>
                </c:pt>
                <c:pt idx="54">
                  <c:v>388</c:v>
                </c:pt>
                <c:pt idx="55">
                  <c:v>388</c:v>
                </c:pt>
                <c:pt idx="56">
                  <c:v>386</c:v>
                </c:pt>
                <c:pt idx="57">
                  <c:v>376</c:v>
                </c:pt>
                <c:pt idx="58">
                  <c:v>376</c:v>
                </c:pt>
                <c:pt idx="59">
                  <c:v>375</c:v>
                </c:pt>
                <c:pt idx="60">
                  <c:v>368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756032"/>
        <c:axId val="69757952"/>
      </c:scatterChart>
      <c:valAx>
        <c:axId val="697560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  <a:alpha val="37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S_tradnl"/>
                  <a:t>Public expenditures per pupil (in PPP dollars) , UNESCO 2012 or latest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757952"/>
        <c:crosses val="autoZero"/>
        <c:crossBetween val="midCat"/>
      </c:valAx>
      <c:valAx>
        <c:axId val="69757952"/>
        <c:scaling>
          <c:orientation val="minMax"/>
          <c:max val="580"/>
          <c:min val="340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46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_tradnl"/>
                  <a:t>Math Score PISA 2012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756032"/>
        <c:crosses val="autoZero"/>
        <c:crossBetween val="midCat"/>
        <c:majorUnit val="4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54553827194676"/>
          <c:y val="0.19089960437772238"/>
          <c:w val="0.49845525972254984"/>
          <c:h val="0.80774321983816433"/>
        </c:manualLayout>
      </c:layout>
      <c:pieChart>
        <c:varyColors val="1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8965842508091363"/>
                  <c:y val="-0.16316440049443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582677399286619"/>
                  <c:y val="0.122584892693324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594091156759276E-3"/>
                  <c:y val="4.0807228321114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Methodology!$D$4:$I$4</c:f>
              <c:strCache>
                <c:ptCount val="5"/>
                <c:pt idx="0">
                  <c:v>Teachers, Educators &amp; Practical Training teachers</c:v>
                </c:pt>
                <c:pt idx="1">
                  <c:v>Manual Workers</c:v>
                </c:pt>
                <c:pt idx="2">
                  <c:v>Desk-Bound/Administrative workers</c:v>
                </c:pt>
                <c:pt idx="3">
                  <c:v>Para-Educational Workers</c:v>
                </c:pt>
                <c:pt idx="4">
                  <c:v>School directors and principals</c:v>
                </c:pt>
              </c:strCache>
            </c:strRef>
          </c:cat>
          <c:val>
            <c:numRef>
              <c:f>Methodology!$D$5:$I$5</c:f>
              <c:numCache>
                <c:formatCode>0.0%</c:formatCode>
                <c:ptCount val="6"/>
                <c:pt idx="0">
                  <c:v>0.79369999999999996</c:v>
                </c:pt>
                <c:pt idx="1">
                  <c:v>0.1003</c:v>
                </c:pt>
                <c:pt idx="2">
                  <c:v>4.7500000000000001E-2</c:v>
                </c:pt>
                <c:pt idx="3">
                  <c:v>3.6700000000000003E-2</c:v>
                </c:pt>
                <c:pt idx="4">
                  <c:v>2.18E-2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7096328193714"/>
          <c:y val="4.3182379844221797E-2"/>
          <c:w val="0.88725933342716057"/>
          <c:h val="0.851377385837098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'Copy of Graph'!$K$22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rgbClr val="00ADE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'Copy of Graph'!$J$23:$J$27</c:f>
              <c:strCache>
                <c:ptCount val="5"/>
                <c:pt idx="0">
                  <c:v>Bulgaria</c:v>
                </c:pt>
                <c:pt idx="1">
                  <c:v>Estonia</c:v>
                </c:pt>
                <c:pt idx="2">
                  <c:v>Poland</c:v>
                </c:pt>
                <c:pt idx="3">
                  <c:v>Finland</c:v>
                </c:pt>
                <c:pt idx="4">
                  <c:v>Serbia</c:v>
                </c:pt>
              </c:strCache>
            </c:strRef>
          </c:cat>
          <c:val>
            <c:numRef>
              <c:f>'Copy of Graph'!$K$23:$K$27</c:f>
              <c:numCache>
                <c:formatCode>0.0</c:formatCode>
                <c:ptCount val="5"/>
                <c:pt idx="0">
                  <c:v>57.482687344536444</c:v>
                </c:pt>
                <c:pt idx="1">
                  <c:v>63.229940294160478</c:v>
                </c:pt>
                <c:pt idx="2">
                  <c:v>66.900000000000006</c:v>
                </c:pt>
                <c:pt idx="3">
                  <c:v>71.575017595397668</c:v>
                </c:pt>
                <c:pt idx="4">
                  <c:v>71.310129181011334</c:v>
                </c:pt>
              </c:numCache>
            </c:numRef>
          </c:val>
        </c:ser>
        <c:ser>
          <c:idx val="1"/>
          <c:order val="1"/>
          <c:tx>
            <c:strRef>
              <c:f>'Copy of Graph'!$L$22</c:f>
              <c:strCache>
                <c:ptCount val="1"/>
                <c:pt idx="0">
                  <c:v>Personnel for pedagogical support</c:v>
                </c:pt>
              </c:strCache>
            </c:strRef>
          </c:tx>
          <c:spPr>
            <a:solidFill>
              <a:srgbClr val="FF0000">
                <a:alpha val="46000"/>
              </a:srgb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'Copy of Graph'!$J$23:$J$27</c:f>
              <c:strCache>
                <c:ptCount val="5"/>
                <c:pt idx="0">
                  <c:v>Bulgaria</c:v>
                </c:pt>
                <c:pt idx="1">
                  <c:v>Estonia</c:v>
                </c:pt>
                <c:pt idx="2">
                  <c:v>Poland</c:v>
                </c:pt>
                <c:pt idx="3">
                  <c:v>Finland</c:v>
                </c:pt>
                <c:pt idx="4">
                  <c:v>Serbia</c:v>
                </c:pt>
              </c:strCache>
            </c:strRef>
          </c:cat>
          <c:val>
            <c:numRef>
              <c:f>'Copy of Graph'!$L$23:$L$27</c:f>
              <c:numCache>
                <c:formatCode>#,##0.0</c:formatCode>
                <c:ptCount val="5"/>
                <c:pt idx="0">
                  <c:v>16.372575352384068</c:v>
                </c:pt>
                <c:pt idx="1">
                  <c:v>9.2277073928450086</c:v>
                </c:pt>
                <c:pt idx="2">
                  <c:v>7.5</c:v>
                </c:pt>
                <c:pt idx="3">
                  <c:v>13.574466782949296</c:v>
                </c:pt>
                <c:pt idx="4">
                  <c:v>3.59116894602192</c:v>
                </c:pt>
              </c:numCache>
            </c:numRef>
          </c:val>
        </c:ser>
        <c:ser>
          <c:idx val="2"/>
          <c:order val="2"/>
          <c:tx>
            <c:strRef>
              <c:f>'Copy of Graph'!$M$22</c:f>
              <c:strCache>
                <c:ptCount val="1"/>
                <c:pt idx="0">
                  <c:v>School administrative personnel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'Copy of Graph'!$J$23:$J$27</c:f>
              <c:strCache>
                <c:ptCount val="5"/>
                <c:pt idx="0">
                  <c:v>Bulgaria</c:v>
                </c:pt>
                <c:pt idx="1">
                  <c:v>Estonia</c:v>
                </c:pt>
                <c:pt idx="2">
                  <c:v>Poland</c:v>
                </c:pt>
                <c:pt idx="3">
                  <c:v>Finland</c:v>
                </c:pt>
                <c:pt idx="4">
                  <c:v>Serbia</c:v>
                </c:pt>
              </c:strCache>
            </c:strRef>
          </c:cat>
          <c:val>
            <c:numRef>
              <c:f>'Copy of Graph'!$M$23:$M$27</c:f>
              <c:numCache>
                <c:formatCode>#,##0.0</c:formatCode>
                <c:ptCount val="5"/>
                <c:pt idx="0">
                  <c:v>20.381637491095514</c:v>
                </c:pt>
                <c:pt idx="1">
                  <c:v>4.8007378282607638</c:v>
                </c:pt>
                <c:pt idx="2">
                  <c:v>12.1</c:v>
                </c:pt>
                <c:pt idx="3">
                  <c:v>2.579638299825576</c:v>
                </c:pt>
                <c:pt idx="4">
                  <c:v>6.2537506711727362</c:v>
                </c:pt>
              </c:numCache>
            </c:numRef>
          </c:val>
        </c:ser>
        <c:ser>
          <c:idx val="3"/>
          <c:order val="3"/>
          <c:tx>
            <c:strRef>
              <c:f>'Copy of Graph'!$N$22</c:f>
              <c:strCache>
                <c:ptCount val="1"/>
                <c:pt idx="0">
                  <c:v>School management personnel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'Copy of Graph'!$J$23:$J$27</c:f>
              <c:strCache>
                <c:ptCount val="5"/>
                <c:pt idx="0">
                  <c:v>Bulgaria</c:v>
                </c:pt>
                <c:pt idx="1">
                  <c:v>Estonia</c:v>
                </c:pt>
                <c:pt idx="2">
                  <c:v>Poland</c:v>
                </c:pt>
                <c:pt idx="3">
                  <c:v>Finland</c:v>
                </c:pt>
                <c:pt idx="4">
                  <c:v>Serbia</c:v>
                </c:pt>
              </c:strCache>
            </c:strRef>
          </c:cat>
          <c:val>
            <c:numRef>
              <c:f>'Copy of Graph'!$N$23:$N$27</c:f>
              <c:numCache>
                <c:formatCode>#,##0.0</c:formatCode>
                <c:ptCount val="5"/>
                <c:pt idx="0">
                  <c:v>4.7459448097067654</c:v>
                </c:pt>
                <c:pt idx="1">
                  <c:v>6.0919372845978348</c:v>
                </c:pt>
                <c:pt idx="2">
                  <c:v>4.4000000000000004</c:v>
                </c:pt>
                <c:pt idx="3">
                  <c:v>3.5221396003549685</c:v>
                </c:pt>
                <c:pt idx="4">
                  <c:v>2.5646694671678087</c:v>
                </c:pt>
              </c:numCache>
            </c:numRef>
          </c:val>
        </c:ser>
        <c:ser>
          <c:idx val="4"/>
          <c:order val="4"/>
          <c:tx>
            <c:strRef>
              <c:f>'Copy of Graph'!$O$22</c:f>
              <c:strCache>
                <c:ptCount val="1"/>
                <c:pt idx="0">
                  <c:v>Other staff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'Copy of Graph'!$J$23:$J$27</c:f>
              <c:strCache>
                <c:ptCount val="5"/>
                <c:pt idx="0">
                  <c:v>Bulgaria</c:v>
                </c:pt>
                <c:pt idx="1">
                  <c:v>Estonia</c:v>
                </c:pt>
                <c:pt idx="2">
                  <c:v>Poland</c:v>
                </c:pt>
                <c:pt idx="3">
                  <c:v>Finland</c:v>
                </c:pt>
                <c:pt idx="4">
                  <c:v>Serbia</c:v>
                </c:pt>
              </c:strCache>
            </c:strRef>
          </c:cat>
          <c:val>
            <c:numRef>
              <c:f>'Copy of Graph'!$O$23:$O$27</c:f>
              <c:numCache>
                <c:formatCode>#,##0.0</c:formatCode>
                <c:ptCount val="5"/>
                <c:pt idx="0">
                  <c:v>1.0171550022772127</c:v>
                </c:pt>
                <c:pt idx="1">
                  <c:v>16.649677200135915</c:v>
                </c:pt>
                <c:pt idx="2">
                  <c:v>9.1</c:v>
                </c:pt>
                <c:pt idx="3">
                  <c:v>8.7487377214725051</c:v>
                </c:pt>
                <c:pt idx="4">
                  <c:v>16.280281734626197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87182336"/>
        <c:axId val="87196416"/>
      </c:barChart>
      <c:catAx>
        <c:axId val="8718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96416"/>
        <c:crosses val="autoZero"/>
        <c:auto val="1"/>
        <c:lblAlgn val="ctr"/>
        <c:lblOffset val="100"/>
        <c:noMultiLvlLbl val="0"/>
      </c:catAx>
      <c:valAx>
        <c:axId val="87196416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823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Serbia: Primary Schools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38254593175854"/>
          <c:y val="0.12878472222222223"/>
          <c:w val="0.81342300962379699"/>
          <c:h val="0.64039506780402444"/>
        </c:manualLayout>
      </c:layout>
      <c:lineChart>
        <c:grouping val="standard"/>
        <c:varyColors val="0"/>
        <c:ser>
          <c:idx val="0"/>
          <c:order val="0"/>
          <c:tx>
            <c:strRef>
              <c:f>'Serbia statistical data'!$F$4</c:f>
              <c:strCache>
                <c:ptCount val="1"/>
                <c:pt idx="0">
                  <c:v>Schools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3.6826334208223975E-2"/>
                  <c:y val="-3.6432360017497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data'!$F$5:$F$15</c:f>
              <c:numCache>
                <c:formatCode>0.0</c:formatCode>
                <c:ptCount val="11"/>
                <c:pt idx="0">
                  <c:v>100</c:v>
                </c:pt>
                <c:pt idx="1">
                  <c:v>99.02966454116995</c:v>
                </c:pt>
                <c:pt idx="2">
                  <c:v>98.447463265871917</c:v>
                </c:pt>
                <c:pt idx="3">
                  <c:v>98.253396174105902</c:v>
                </c:pt>
                <c:pt idx="4">
                  <c:v>97.865261990573885</c:v>
                </c:pt>
                <c:pt idx="5">
                  <c:v>97.366232326032716</c:v>
                </c:pt>
                <c:pt idx="6">
                  <c:v>96.146382034932074</c:v>
                </c:pt>
                <c:pt idx="7">
                  <c:v>96.1186581646798</c:v>
                </c:pt>
                <c:pt idx="8">
                  <c:v>95.785971721652345</c:v>
                </c:pt>
                <c:pt idx="9">
                  <c:v>95.065151095092872</c:v>
                </c:pt>
                <c:pt idx="10">
                  <c:v>94.649293041308567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'Serbia statistical data'!$G$4</c:f>
              <c:strCache>
                <c:ptCount val="1"/>
                <c:pt idx="0">
                  <c:v>Classes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data'!$G$5:$G$15</c:f>
              <c:numCache>
                <c:formatCode>0.0</c:formatCode>
                <c:ptCount val="11"/>
                <c:pt idx="0">
                  <c:v>100</c:v>
                </c:pt>
                <c:pt idx="1">
                  <c:v>97.675085193795979</c:v>
                </c:pt>
                <c:pt idx="2">
                  <c:v>95.789674830408615</c:v>
                </c:pt>
                <c:pt idx="3">
                  <c:v>95.350170387591959</c:v>
                </c:pt>
                <c:pt idx="4">
                  <c:v>94.56670594604924</c:v>
                </c:pt>
                <c:pt idx="5">
                  <c:v>92.719513360298095</c:v>
                </c:pt>
                <c:pt idx="6">
                  <c:v>82.448485620561158</c:v>
                </c:pt>
                <c:pt idx="7">
                  <c:v>78.983407114876272</c:v>
                </c:pt>
                <c:pt idx="8">
                  <c:v>78.174464154909401</c:v>
                </c:pt>
                <c:pt idx="9">
                  <c:v>79.09806044778496</c:v>
                </c:pt>
                <c:pt idx="10">
                  <c:v>79.980254148221292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'Serbia statistical data'!$H$4</c:f>
              <c:strCache>
                <c:ptCount val="1"/>
                <c:pt idx="0">
                  <c:v>Teachers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data'!$H$5:$H$15</c:f>
              <c:numCache>
                <c:formatCode>0.0</c:formatCode>
                <c:ptCount val="11"/>
                <c:pt idx="0">
                  <c:v>100</c:v>
                </c:pt>
                <c:pt idx="1">
                  <c:v>103.96913863571788</c:v>
                </c:pt>
                <c:pt idx="2">
                  <c:v>105.33516927851724</c:v>
                </c:pt>
                <c:pt idx="3">
                  <c:v>107.60605861910695</c:v>
                </c:pt>
                <c:pt idx="4">
                  <c:v>110.47581579349988</c:v>
                </c:pt>
                <c:pt idx="5">
                  <c:v>112.14346600222936</c:v>
                </c:pt>
                <c:pt idx="6">
                  <c:v>115.69733132253623</c:v>
                </c:pt>
                <c:pt idx="7">
                  <c:v>115.12906257513168</c:v>
                </c:pt>
                <c:pt idx="8">
                  <c:v>117.86986645684436</c:v>
                </c:pt>
                <c:pt idx="9">
                  <c:v>116.84479706248771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'Serbia statistical data'!$I$4</c:f>
              <c:strCache>
                <c:ptCount val="1"/>
                <c:pt idx="0">
                  <c:v>Students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data'!$I$5:$I$15</c:f>
              <c:numCache>
                <c:formatCode>0.0</c:formatCode>
                <c:ptCount val="11"/>
                <c:pt idx="0">
                  <c:v>100</c:v>
                </c:pt>
                <c:pt idx="1">
                  <c:v>90.119867294797146</c:v>
                </c:pt>
                <c:pt idx="2">
                  <c:v>87.444132626546107</c:v>
                </c:pt>
                <c:pt idx="3">
                  <c:v>85.690648553136867</c:v>
                </c:pt>
                <c:pt idx="4">
                  <c:v>84.009360155290935</c:v>
                </c:pt>
                <c:pt idx="5">
                  <c:v>82.469794396829016</c:v>
                </c:pt>
                <c:pt idx="6">
                  <c:v>81.322388806018367</c:v>
                </c:pt>
                <c:pt idx="7">
                  <c:v>80.356174696679844</c:v>
                </c:pt>
                <c:pt idx="8">
                  <c:v>79.387010958573171</c:v>
                </c:pt>
                <c:pt idx="9">
                  <c:v>79.015779109324484</c:v>
                </c:pt>
                <c:pt idx="10">
                  <c:v>78.497908572744862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00736"/>
        <c:axId val="87327104"/>
      </c:lineChart>
      <c:catAx>
        <c:axId val="873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7104"/>
        <c:crosses val="autoZero"/>
        <c:auto val="1"/>
        <c:lblAlgn val="ctr"/>
        <c:lblOffset val="100"/>
        <c:tickLblSkip val="1"/>
        <c:noMultiLvlLbl val="0"/>
      </c:catAx>
      <c:valAx>
        <c:axId val="87327104"/>
        <c:scaling>
          <c:orientation val="minMax"/>
          <c:max val="13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2000/01 = 100</a:t>
                </a:r>
              </a:p>
            </c:rich>
          </c:tx>
          <c:layout>
            <c:manualLayout>
              <c:xMode val="edge"/>
              <c:yMode val="edge"/>
              <c:x val="2.8472222222222222E-2"/>
              <c:y val="0.34373053368328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0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Serbia: Secondary Schools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38254593175854"/>
          <c:y val="0.12878472222222223"/>
          <c:w val="0.81342300962379699"/>
          <c:h val="0.64039506780402444"/>
        </c:manualLayout>
      </c:layout>
      <c:lineChart>
        <c:grouping val="standard"/>
        <c:varyColors val="0"/>
        <c:ser>
          <c:idx val="0"/>
          <c:order val="0"/>
          <c:tx>
            <c:strRef>
              <c:f>'Serbia statistical data'!$F$4</c:f>
              <c:strCache>
                <c:ptCount val="1"/>
                <c:pt idx="0">
                  <c:v>Schools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3.6826334208223975E-2"/>
                  <c:y val="-3.6432360017497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data'!$A$22:$A$32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data'!$F$22:$F$32</c:f>
              <c:numCache>
                <c:formatCode>0.0</c:formatCode>
                <c:ptCount val="11"/>
                <c:pt idx="0">
                  <c:v>100</c:v>
                </c:pt>
                <c:pt idx="1">
                  <c:v>100.84388185654008</c:v>
                </c:pt>
                <c:pt idx="2">
                  <c:v>99.578059071729967</c:v>
                </c:pt>
                <c:pt idx="3">
                  <c:v>100.63291139240506</c:v>
                </c:pt>
                <c:pt idx="4">
                  <c:v>101.68776371308017</c:v>
                </c:pt>
                <c:pt idx="5">
                  <c:v>104.21940928270041</c:v>
                </c:pt>
                <c:pt idx="6">
                  <c:v>105.0632911392405</c:v>
                </c:pt>
                <c:pt idx="7">
                  <c:v>104.85232067510549</c:v>
                </c:pt>
                <c:pt idx="8">
                  <c:v>104.21940928270041</c:v>
                </c:pt>
                <c:pt idx="9">
                  <c:v>105.0632911392405</c:v>
                </c:pt>
                <c:pt idx="10">
                  <c:v>106.75105485232068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'Serbia statistical data'!$G$4</c:f>
              <c:strCache>
                <c:ptCount val="1"/>
                <c:pt idx="0">
                  <c:v>Classes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3.6826334208223975E-2"/>
                  <c:y val="2.6067639982502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data'!$A$22:$A$32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data'!$G$22:$G$32</c:f>
              <c:numCache>
                <c:formatCode>0.0</c:formatCode>
                <c:ptCount val="11"/>
                <c:pt idx="0">
                  <c:v>100</c:v>
                </c:pt>
                <c:pt idx="1">
                  <c:v>102.34404183787822</c:v>
                </c:pt>
                <c:pt idx="2">
                  <c:v>101.951811729548</c:v>
                </c:pt>
                <c:pt idx="3">
                  <c:v>102.40007471049684</c:v>
                </c:pt>
                <c:pt idx="4">
                  <c:v>102.81098244303324</c:v>
                </c:pt>
                <c:pt idx="5">
                  <c:v>103.79155771385879</c:v>
                </c:pt>
                <c:pt idx="6">
                  <c:v>103.9783339559208</c:v>
                </c:pt>
                <c:pt idx="7">
                  <c:v>103.7728800896526</c:v>
                </c:pt>
                <c:pt idx="8">
                  <c:v>103.52073216286888</c:v>
                </c:pt>
                <c:pt idx="9">
                  <c:v>101.28875607022788</c:v>
                </c:pt>
                <c:pt idx="10">
                  <c:v>98.963391856555845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'Serbia statistical data'!$H$4</c:f>
              <c:strCache>
                <c:ptCount val="1"/>
                <c:pt idx="0">
                  <c:v>Teachers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data'!$A$22:$A$32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data'!$H$22:$H$32</c:f>
              <c:numCache>
                <c:formatCode>0.0</c:formatCode>
                <c:ptCount val="11"/>
                <c:pt idx="0">
                  <c:v>100</c:v>
                </c:pt>
                <c:pt idx="1">
                  <c:v>110.54507167733053</c:v>
                </c:pt>
                <c:pt idx="2">
                  <c:v>111.62630598525958</c:v>
                </c:pt>
                <c:pt idx="3">
                  <c:v>114.8740584757431</c:v>
                </c:pt>
                <c:pt idx="4">
                  <c:v>117.80999433060661</c:v>
                </c:pt>
                <c:pt idx="5">
                  <c:v>119.4217218757593</c:v>
                </c:pt>
                <c:pt idx="6">
                  <c:v>121.75832185956104</c:v>
                </c:pt>
                <c:pt idx="7">
                  <c:v>123.42674333846277</c:v>
                </c:pt>
                <c:pt idx="8">
                  <c:v>124.44318457925002</c:v>
                </c:pt>
                <c:pt idx="9">
                  <c:v>124.59301854701548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'Serbia statistical data'!$I$4</c:f>
              <c:strCache>
                <c:ptCount val="1"/>
                <c:pt idx="0">
                  <c:v>Students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data'!$A$22:$A$32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data'!$I$22:$I$32</c:f>
              <c:numCache>
                <c:formatCode>0.0</c:formatCode>
                <c:ptCount val="11"/>
                <c:pt idx="0">
                  <c:v>100</c:v>
                </c:pt>
                <c:pt idx="1">
                  <c:v>90.794460416087048</c:v>
                </c:pt>
                <c:pt idx="2">
                  <c:v>89.766917060805582</c:v>
                </c:pt>
                <c:pt idx="3">
                  <c:v>89.079415128752046</c:v>
                </c:pt>
                <c:pt idx="4">
                  <c:v>89.063649571856942</c:v>
                </c:pt>
                <c:pt idx="5">
                  <c:v>88.671674549445115</c:v>
                </c:pt>
                <c:pt idx="6">
                  <c:v>88.285882098364709</c:v>
                </c:pt>
                <c:pt idx="7">
                  <c:v>87.53686358156358</c:v>
                </c:pt>
                <c:pt idx="8">
                  <c:v>86.686450894927205</c:v>
                </c:pt>
                <c:pt idx="9">
                  <c:v>83.574762743825161</c:v>
                </c:pt>
                <c:pt idx="10">
                  <c:v>80.730779931373448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99328"/>
        <c:axId val="88500864"/>
      </c:lineChart>
      <c:catAx>
        <c:axId val="88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0864"/>
        <c:crosses val="autoZero"/>
        <c:auto val="1"/>
        <c:lblAlgn val="ctr"/>
        <c:lblOffset val="100"/>
        <c:tickLblSkip val="1"/>
        <c:noMultiLvlLbl val="0"/>
      </c:catAx>
      <c:valAx>
        <c:axId val="88500864"/>
        <c:scaling>
          <c:orientation val="minMax"/>
          <c:max val="13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2000/01 = 100</a:t>
                </a:r>
              </a:p>
            </c:rich>
          </c:tx>
          <c:layout>
            <c:manualLayout>
              <c:xMode val="edge"/>
              <c:yMode val="edge"/>
              <c:x val="1.7361111111111112E-2"/>
              <c:y val="0.335397200349956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9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Serbia: Primary Schools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593154071508702E-2"/>
          <c:y val="0.12878469242489551"/>
          <c:w val="0.81342300962379699"/>
          <c:h val="0.64039506780402444"/>
        </c:manualLayout>
      </c:layout>
      <c:lineChart>
        <c:grouping val="standard"/>
        <c:varyColors val="0"/>
        <c:ser>
          <c:idx val="1"/>
          <c:order val="1"/>
          <c:tx>
            <c:strRef>
              <c:f>'Serbia statistical data'!$K$4</c:f>
              <c:strCache>
                <c:ptCount val="1"/>
                <c:pt idx="0">
                  <c:v>Avg Class Size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data'!$K$5:$K$15</c:f>
              <c:numCache>
                <c:formatCode>0.0</c:formatCode>
                <c:ptCount val="11"/>
                <c:pt idx="0">
                  <c:v>22.674416382687347</c:v>
                </c:pt>
                <c:pt idx="1">
                  <c:v>20.920538654667581</c:v>
                </c:pt>
                <c:pt idx="2">
                  <c:v>20.69893938890182</c:v>
                </c:pt>
                <c:pt idx="3">
                  <c:v>20.377367313537526</c:v>
                </c:pt>
                <c:pt idx="4">
                  <c:v>20.143064021823324</c:v>
                </c:pt>
                <c:pt idx="5">
                  <c:v>20.167863153917494</c:v>
                </c:pt>
                <c:pt idx="6">
                  <c:v>22.364724969097651</c:v>
                </c:pt>
                <c:pt idx="7">
                  <c:v>23.068508064516131</c:v>
                </c:pt>
                <c:pt idx="8">
                  <c:v>23.026114234498493</c:v>
                </c:pt>
                <c:pt idx="9">
                  <c:v>22.650829441133837</c:v>
                </c:pt>
                <c:pt idx="10">
                  <c:v>22.254171146418191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'Serbia statistical data'!$L$4</c:f>
              <c:strCache>
                <c:ptCount val="1"/>
                <c:pt idx="0">
                  <c:v>Student-Teacher Ratio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037507759662833E-2"/>
                  <c:y val="-1.8857186103935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data'!$L$5:$L$15</c:f>
              <c:numCache>
                <c:formatCode>0.0</c:formatCode>
                <c:ptCount val="11"/>
                <c:pt idx="0">
                  <c:v>15.560815684217429</c:v>
                </c:pt>
                <c:pt idx="1">
                  <c:v>13.488027917341126</c:v>
                </c:pt>
                <c:pt idx="2">
                  <c:v>12.91783209528157</c:v>
                </c:pt>
                <c:pt idx="3">
                  <c:v>12.391647878455508</c:v>
                </c:pt>
                <c:pt idx="4">
                  <c:v>11.83294424880307</c:v>
                </c:pt>
                <c:pt idx="5">
                  <c:v>11.443353017989047</c:v>
                </c:pt>
                <c:pt idx="6">
                  <c:v>10.937527155945972</c:v>
                </c:pt>
                <c:pt idx="7">
                  <c:v>10.860920740389179</c:v>
                </c:pt>
                <c:pt idx="8">
                  <c:v>10.480427970108847</c:v>
                </c:pt>
                <c:pt idx="9">
                  <c:v>10.522933034044145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'Serbia statistical data'!$M$4</c:f>
              <c:strCache>
                <c:ptCount val="1"/>
                <c:pt idx="0">
                  <c:v>Teachers per Class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data'!$M$5:$M$15</c:f>
              <c:numCache>
                <c:formatCode>0.0</c:formatCode>
                <c:ptCount val="11"/>
                <c:pt idx="0">
                  <c:v>1.4571483168253767</c:v>
                </c:pt>
                <c:pt idx="1">
                  <c:v>1.5510450291825622</c:v>
                </c:pt>
                <c:pt idx="2">
                  <c:v>1.60235395817402</c:v>
                </c:pt>
                <c:pt idx="3">
                  <c:v>1.644443702194462</c:v>
                </c:pt>
                <c:pt idx="4">
                  <c:v>1.7022867342471291</c:v>
                </c:pt>
                <c:pt idx="5">
                  <c:v>1.7624085460103733</c:v>
                </c:pt>
                <c:pt idx="6">
                  <c:v>2.0447697775030904</c:v>
                </c:pt>
                <c:pt idx="7">
                  <c:v>2.123991935483871</c:v>
                </c:pt>
                <c:pt idx="8">
                  <c:v>2.197058583883321</c:v>
                </c:pt>
                <c:pt idx="9">
                  <c:v>2.1525205347076826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91392"/>
        <c:axId val="88892928"/>
      </c:lineChart>
      <c:lineChart>
        <c:grouping val="standard"/>
        <c:varyColors val="0"/>
        <c:ser>
          <c:idx val="0"/>
          <c:order val="0"/>
          <c:tx>
            <c:v>Avg School Size (right axis)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427385892116198E-2"/>
                  <c:y val="-1.6095232171587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592685769050853E-2"/>
                  <c:y val="-2.8146485337504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'Serbia statistical data'!$A$5:$A$15</c:f>
              <c:strCache>
                <c:ptCount val="11"/>
                <c:pt idx="0">
                  <c:v>2000/01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'Serbia statistical data'!$J$5:$J$15</c:f>
              <c:numCache>
                <c:formatCode>0.0</c:formatCode>
                <c:ptCount val="11"/>
                <c:pt idx="0">
                  <c:v>197.38120321596895</c:v>
                </c:pt>
                <c:pt idx="1">
                  <c:v>179.62262038073908</c:v>
                </c:pt>
                <c:pt idx="2">
                  <c:v>175.32019149535341</c:v>
                </c:pt>
                <c:pt idx="3">
                  <c:v>172.14390519187359</c:v>
                </c:pt>
                <c:pt idx="4">
                  <c:v>169.43569405099151</c:v>
                </c:pt>
                <c:pt idx="5">
                  <c:v>167.18308656036447</c:v>
                </c:pt>
                <c:pt idx="6">
                  <c:v>166.94867358708188</c:v>
                </c:pt>
                <c:pt idx="7">
                  <c:v>165.01269108739544</c:v>
                </c:pt>
                <c:pt idx="8">
                  <c:v>163.58871201157743</c:v>
                </c:pt>
                <c:pt idx="9">
                  <c:v>164.05832604257802</c:v>
                </c:pt>
                <c:pt idx="10">
                  <c:v>163.699179847686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96256"/>
        <c:axId val="88894464"/>
      </c:lineChart>
      <c:catAx>
        <c:axId val="888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2928"/>
        <c:crosses val="autoZero"/>
        <c:auto val="1"/>
        <c:lblAlgn val="ctr"/>
        <c:lblOffset val="100"/>
        <c:tickLblSkip val="1"/>
        <c:noMultiLvlLbl val="0"/>
      </c:catAx>
      <c:valAx>
        <c:axId val="888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1392"/>
        <c:crosses val="autoZero"/>
        <c:crossBetween val="between"/>
      </c:valAx>
      <c:valAx>
        <c:axId val="88894464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6256"/>
        <c:crosses val="max"/>
        <c:crossBetween val="between"/>
      </c:valAx>
      <c:catAx>
        <c:axId val="8889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894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41993704484857"/>
          <c:w val="0.95850622406639008"/>
          <c:h val="9.1008339361062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6ABD5-1A72-490B-B461-217E15F0FCCE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4C2BC49-03C7-4EA4-83C4-E73CA4011DFC}">
      <dgm:prSet phldrT="[Text]" custT="1"/>
      <dgm:spPr/>
      <dgm:t>
        <a:bodyPr/>
        <a:lstStyle/>
        <a:p>
          <a:r>
            <a:rPr lang="en-US" sz="1400" dirty="0" smtClean="0">
              <a:latin typeface="+mj-lt"/>
              <a:cs typeface="Times New Roman" pitchFamily="18" charset="0"/>
            </a:rPr>
            <a:t>Not started/ very early stages in discussions</a:t>
          </a:r>
          <a:endParaRPr lang="en-US" sz="1400" dirty="0">
            <a:latin typeface="+mj-lt"/>
            <a:cs typeface="Times New Roman" pitchFamily="18" charset="0"/>
          </a:endParaRPr>
        </a:p>
      </dgm:t>
    </dgm:pt>
    <dgm:pt modelId="{63E7ECB9-A1D4-46E1-8A8F-E149638374C8}" type="parTrans" cxnId="{680A4E12-13B9-4EE0-9F3F-0C09388ED321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18B9B2B0-AA4B-4DBA-8C80-EC4745C5EBBB}" type="sibTrans" cxnId="{680A4E12-13B9-4EE0-9F3F-0C09388ED321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1128FB47-4D85-4806-B57C-436F09EFFF3B}">
      <dgm:prSet phldrT="[Text]" custT="1"/>
      <dgm:spPr/>
      <dgm:t>
        <a:bodyPr/>
        <a:lstStyle/>
        <a:p>
          <a:r>
            <a:rPr lang="en-US" sz="1400" dirty="0" smtClean="0">
              <a:latin typeface="+mj-lt"/>
              <a:cs typeface="Times New Roman" pitchFamily="18" charset="0"/>
            </a:rPr>
            <a:t>Per student financing under discussion</a:t>
          </a:r>
          <a:endParaRPr lang="en-US" sz="1400" dirty="0">
            <a:latin typeface="+mj-lt"/>
            <a:cs typeface="Times New Roman" pitchFamily="18" charset="0"/>
          </a:endParaRPr>
        </a:p>
      </dgm:t>
    </dgm:pt>
    <dgm:pt modelId="{F130FFB0-25D3-485B-B766-52673FAD2C4B}" type="parTrans" cxnId="{E480A82A-E78D-4D4B-AA67-57E375993F56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C8FCDF16-134B-4DE8-ABAF-CBD1BB2AE9F7}" type="sibTrans" cxnId="{E480A82A-E78D-4D4B-AA67-57E375993F56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018989F0-F5C0-4CE0-9C41-313297270F4A}">
      <dgm:prSet phldrT="[Text]" custT="1"/>
      <dgm:spPr/>
      <dgm:t>
        <a:bodyPr/>
        <a:lstStyle/>
        <a:p>
          <a:pPr algn="l"/>
          <a:r>
            <a:rPr lang="en-US" sz="1400" dirty="0" smtClean="0">
              <a:latin typeface="+mj-lt"/>
              <a:cs typeface="Times New Roman" pitchFamily="18" charset="0"/>
            </a:rPr>
            <a:t>Piloting of per student financing</a:t>
          </a:r>
          <a:endParaRPr lang="en-US" sz="1400" dirty="0">
            <a:latin typeface="+mj-lt"/>
            <a:cs typeface="Times New Roman" pitchFamily="18" charset="0"/>
          </a:endParaRPr>
        </a:p>
      </dgm:t>
    </dgm:pt>
    <dgm:pt modelId="{201038E8-0D33-453A-AF5A-0015C50B0AA8}" type="parTrans" cxnId="{47A93010-C7DC-426B-8A5F-AB5A90FC9F15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9F345A82-3F32-4DEB-B20C-6E6815B79240}" type="sibTrans" cxnId="{47A93010-C7DC-426B-8A5F-AB5A90FC9F15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D73B36A4-7720-4506-A0A9-179AD2EC80EB}">
      <dgm:prSet custT="1"/>
      <dgm:spPr/>
      <dgm:t>
        <a:bodyPr/>
        <a:lstStyle/>
        <a:p>
          <a:r>
            <a:rPr lang="en-US" sz="1400" dirty="0" smtClean="0">
              <a:latin typeface="+mj-lt"/>
              <a:cs typeface="Times New Roman" pitchFamily="18" charset="0"/>
            </a:rPr>
            <a:t>Per student financing widely introduced</a:t>
          </a:r>
          <a:endParaRPr lang="en-US" sz="1400" dirty="0">
            <a:latin typeface="+mj-lt"/>
            <a:cs typeface="Times New Roman" pitchFamily="18" charset="0"/>
          </a:endParaRPr>
        </a:p>
      </dgm:t>
    </dgm:pt>
    <dgm:pt modelId="{096CF16F-7D91-4ED5-AAFB-1274CE92F7F7}" type="parTrans" cxnId="{8C416D38-833C-423F-9A54-2682FFC7A8AD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2B8937C3-3707-4D2F-8F1F-DDB2641E6E79}" type="sibTrans" cxnId="{8C416D38-833C-423F-9A54-2682FFC7A8AD}">
      <dgm:prSet/>
      <dgm:spPr/>
      <dgm:t>
        <a:bodyPr/>
        <a:lstStyle/>
        <a:p>
          <a:endParaRPr lang="en-US" sz="1200">
            <a:latin typeface="Times New Roman" pitchFamily="18" charset="0"/>
            <a:cs typeface="Times New Roman" pitchFamily="18" charset="0"/>
          </a:endParaRPr>
        </a:p>
      </dgm:t>
    </dgm:pt>
    <dgm:pt modelId="{D53F1E5B-4868-492D-A906-898271468C8F}" type="pres">
      <dgm:prSet presAssocID="{2256ABD5-1A72-490B-B461-217E15F0FCC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A1E5B-AB71-4810-BC7D-2B22BC02DE31}" type="pres">
      <dgm:prSet presAssocID="{2256ABD5-1A72-490B-B461-217E15F0FCCE}" presName="arrow" presStyleLbl="bgShp" presStyleIdx="0" presStyleCnt="1" custLinFactNeighborX="1042"/>
      <dgm:spPr/>
      <dgm:t>
        <a:bodyPr/>
        <a:lstStyle/>
        <a:p>
          <a:endParaRPr lang="en-US"/>
        </a:p>
      </dgm:t>
    </dgm:pt>
    <dgm:pt modelId="{BEF9F3BE-DB3E-4504-B0C5-B7DDC9A09B8E}" type="pres">
      <dgm:prSet presAssocID="{2256ABD5-1A72-490B-B461-217E15F0FCCE}" presName="arrowDiagram4" presStyleCnt="0"/>
      <dgm:spPr/>
      <dgm:t>
        <a:bodyPr/>
        <a:lstStyle/>
        <a:p>
          <a:endParaRPr lang="en-US"/>
        </a:p>
      </dgm:t>
    </dgm:pt>
    <dgm:pt modelId="{4101D2F5-C016-4828-80DB-A8037EECDBBB}" type="pres">
      <dgm:prSet presAssocID="{B4C2BC49-03C7-4EA4-83C4-E73CA4011DFC}" presName="bullet4a" presStyleLbl="node1" presStyleIdx="0" presStyleCnt="4"/>
      <dgm:spPr/>
      <dgm:t>
        <a:bodyPr/>
        <a:lstStyle/>
        <a:p>
          <a:endParaRPr lang="en-US"/>
        </a:p>
      </dgm:t>
    </dgm:pt>
    <dgm:pt modelId="{6F1DB9FF-04D2-4AF1-86A3-8D6493234948}" type="pres">
      <dgm:prSet presAssocID="{B4C2BC49-03C7-4EA4-83C4-E73CA4011DFC}" presName="textBox4a" presStyleLbl="revTx" presStyleIdx="0" presStyleCnt="4" custLinFactNeighborX="2680" custLinFactNeighborY="-1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B19A7-F818-47ED-ABBA-A589331E902B}" type="pres">
      <dgm:prSet presAssocID="{1128FB47-4D85-4806-B57C-436F09EFFF3B}" presName="bullet4b" presStyleLbl="node1" presStyleIdx="1" presStyleCnt="4"/>
      <dgm:spPr/>
      <dgm:t>
        <a:bodyPr/>
        <a:lstStyle/>
        <a:p>
          <a:endParaRPr lang="en-US"/>
        </a:p>
      </dgm:t>
    </dgm:pt>
    <dgm:pt modelId="{46DF3F1E-13AF-43AE-8FAE-5D81C8443FC0}" type="pres">
      <dgm:prSet presAssocID="{1128FB47-4D85-4806-B57C-436F09EFFF3B}" presName="textBox4b" presStyleLbl="revTx" presStyleIdx="1" presStyleCnt="4" custScaleX="84951" custLinFactNeighborX="-2445" custLinFactNeighborY="-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7F2F5-5519-4327-A1C4-1DAADE064FD7}" type="pres">
      <dgm:prSet presAssocID="{018989F0-F5C0-4CE0-9C41-313297270F4A}" presName="bullet4c" presStyleLbl="node1" presStyleIdx="2" presStyleCnt="4"/>
      <dgm:spPr/>
      <dgm:t>
        <a:bodyPr/>
        <a:lstStyle/>
        <a:p>
          <a:endParaRPr lang="en-US"/>
        </a:p>
      </dgm:t>
    </dgm:pt>
    <dgm:pt modelId="{DB22EC95-1C68-477A-91BB-90018CE0D26F}" type="pres">
      <dgm:prSet presAssocID="{018989F0-F5C0-4CE0-9C41-313297270F4A}" presName="textBox4c" presStyleLbl="revTx" presStyleIdx="2" presStyleCnt="4" custLinFactNeighborX="1587" custLinFactNeighborY="-5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D0711-748E-4710-B4D4-A754CD0C1030}" type="pres">
      <dgm:prSet presAssocID="{D73B36A4-7720-4506-A0A9-179AD2EC80EB}" presName="bullet4d" presStyleLbl="node1" presStyleIdx="3" presStyleCnt="4" custLinFactNeighborX="7512"/>
      <dgm:spPr/>
      <dgm:t>
        <a:bodyPr/>
        <a:lstStyle/>
        <a:p>
          <a:endParaRPr lang="en-US"/>
        </a:p>
      </dgm:t>
    </dgm:pt>
    <dgm:pt modelId="{0F8932BE-2CB3-46E4-A12C-7C8BBB5E2FFC}" type="pres">
      <dgm:prSet presAssocID="{D73B36A4-7720-4506-A0A9-179AD2EC80EB}" presName="textBox4d" presStyleLbl="revTx" presStyleIdx="3" presStyleCnt="4" custScaleX="101399" custScaleY="40572" custLinFactNeighborX="5263" custLinFactNeighborY="-4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16D38-833C-423F-9A54-2682FFC7A8AD}" srcId="{2256ABD5-1A72-490B-B461-217E15F0FCCE}" destId="{D73B36A4-7720-4506-A0A9-179AD2EC80EB}" srcOrd="3" destOrd="0" parTransId="{096CF16F-7D91-4ED5-AAFB-1274CE92F7F7}" sibTransId="{2B8937C3-3707-4D2F-8F1F-DDB2641E6E79}"/>
    <dgm:cxn modelId="{0450B17A-7260-4CB3-AD3E-8A1319EC08C5}" type="presOf" srcId="{B4C2BC49-03C7-4EA4-83C4-E73CA4011DFC}" destId="{6F1DB9FF-04D2-4AF1-86A3-8D6493234948}" srcOrd="0" destOrd="0" presId="urn:microsoft.com/office/officeart/2005/8/layout/arrow2"/>
    <dgm:cxn modelId="{680A4E12-13B9-4EE0-9F3F-0C09388ED321}" srcId="{2256ABD5-1A72-490B-B461-217E15F0FCCE}" destId="{B4C2BC49-03C7-4EA4-83C4-E73CA4011DFC}" srcOrd="0" destOrd="0" parTransId="{63E7ECB9-A1D4-46E1-8A8F-E149638374C8}" sibTransId="{18B9B2B0-AA4B-4DBA-8C80-EC4745C5EBBB}"/>
    <dgm:cxn modelId="{9F9F2526-DEEF-4D70-902D-5E0AC0BBAFB4}" type="presOf" srcId="{018989F0-F5C0-4CE0-9C41-313297270F4A}" destId="{DB22EC95-1C68-477A-91BB-90018CE0D26F}" srcOrd="0" destOrd="0" presId="urn:microsoft.com/office/officeart/2005/8/layout/arrow2"/>
    <dgm:cxn modelId="{787AEAE3-2EB3-48ED-A73A-FBE85D155E55}" type="presOf" srcId="{2256ABD5-1A72-490B-B461-217E15F0FCCE}" destId="{D53F1E5B-4868-492D-A906-898271468C8F}" srcOrd="0" destOrd="0" presId="urn:microsoft.com/office/officeart/2005/8/layout/arrow2"/>
    <dgm:cxn modelId="{E480A82A-E78D-4D4B-AA67-57E375993F56}" srcId="{2256ABD5-1A72-490B-B461-217E15F0FCCE}" destId="{1128FB47-4D85-4806-B57C-436F09EFFF3B}" srcOrd="1" destOrd="0" parTransId="{F130FFB0-25D3-485B-B766-52673FAD2C4B}" sibTransId="{C8FCDF16-134B-4DE8-ABAF-CBD1BB2AE9F7}"/>
    <dgm:cxn modelId="{47A93010-C7DC-426B-8A5F-AB5A90FC9F15}" srcId="{2256ABD5-1A72-490B-B461-217E15F0FCCE}" destId="{018989F0-F5C0-4CE0-9C41-313297270F4A}" srcOrd="2" destOrd="0" parTransId="{201038E8-0D33-453A-AF5A-0015C50B0AA8}" sibTransId="{9F345A82-3F32-4DEB-B20C-6E6815B79240}"/>
    <dgm:cxn modelId="{F6258667-3768-4ACC-A7BE-AE7BF4CF4EC9}" type="presOf" srcId="{1128FB47-4D85-4806-B57C-436F09EFFF3B}" destId="{46DF3F1E-13AF-43AE-8FAE-5D81C8443FC0}" srcOrd="0" destOrd="0" presId="urn:microsoft.com/office/officeart/2005/8/layout/arrow2"/>
    <dgm:cxn modelId="{09AC5E26-924A-49EA-8CFB-EE2F94BBA7C2}" type="presOf" srcId="{D73B36A4-7720-4506-A0A9-179AD2EC80EB}" destId="{0F8932BE-2CB3-46E4-A12C-7C8BBB5E2FFC}" srcOrd="0" destOrd="0" presId="urn:microsoft.com/office/officeart/2005/8/layout/arrow2"/>
    <dgm:cxn modelId="{966A7080-B011-4929-9377-60DA3B3AA8D7}" type="presParOf" srcId="{D53F1E5B-4868-492D-A906-898271468C8F}" destId="{730A1E5B-AB71-4810-BC7D-2B22BC02DE31}" srcOrd="0" destOrd="0" presId="urn:microsoft.com/office/officeart/2005/8/layout/arrow2"/>
    <dgm:cxn modelId="{F7318A67-7EE1-4C0B-AC0B-DB2D758BE4D7}" type="presParOf" srcId="{D53F1E5B-4868-492D-A906-898271468C8F}" destId="{BEF9F3BE-DB3E-4504-B0C5-B7DDC9A09B8E}" srcOrd="1" destOrd="0" presId="urn:microsoft.com/office/officeart/2005/8/layout/arrow2"/>
    <dgm:cxn modelId="{501CAFDB-469E-4333-B54E-BCFA4D4AF129}" type="presParOf" srcId="{BEF9F3BE-DB3E-4504-B0C5-B7DDC9A09B8E}" destId="{4101D2F5-C016-4828-80DB-A8037EECDBBB}" srcOrd="0" destOrd="0" presId="urn:microsoft.com/office/officeart/2005/8/layout/arrow2"/>
    <dgm:cxn modelId="{7CB74ADA-872D-41B6-A755-9A3693BB3553}" type="presParOf" srcId="{BEF9F3BE-DB3E-4504-B0C5-B7DDC9A09B8E}" destId="{6F1DB9FF-04D2-4AF1-86A3-8D6493234948}" srcOrd="1" destOrd="0" presId="urn:microsoft.com/office/officeart/2005/8/layout/arrow2"/>
    <dgm:cxn modelId="{B4F2F7CB-49BB-4A2A-80AB-ED2491CDBE9B}" type="presParOf" srcId="{BEF9F3BE-DB3E-4504-B0C5-B7DDC9A09B8E}" destId="{13CB19A7-F818-47ED-ABBA-A589331E902B}" srcOrd="2" destOrd="0" presId="urn:microsoft.com/office/officeart/2005/8/layout/arrow2"/>
    <dgm:cxn modelId="{03858024-4541-4E52-9D7D-ACE71DB28A24}" type="presParOf" srcId="{BEF9F3BE-DB3E-4504-B0C5-B7DDC9A09B8E}" destId="{46DF3F1E-13AF-43AE-8FAE-5D81C8443FC0}" srcOrd="3" destOrd="0" presId="urn:microsoft.com/office/officeart/2005/8/layout/arrow2"/>
    <dgm:cxn modelId="{8600162E-2AF1-435F-B82E-8A2F721517CF}" type="presParOf" srcId="{BEF9F3BE-DB3E-4504-B0C5-B7DDC9A09B8E}" destId="{6287F2F5-5519-4327-A1C4-1DAADE064FD7}" srcOrd="4" destOrd="0" presId="urn:microsoft.com/office/officeart/2005/8/layout/arrow2"/>
    <dgm:cxn modelId="{33FCA79D-E248-4B4A-8269-5CA02EE28472}" type="presParOf" srcId="{BEF9F3BE-DB3E-4504-B0C5-B7DDC9A09B8E}" destId="{DB22EC95-1C68-477A-91BB-90018CE0D26F}" srcOrd="5" destOrd="0" presId="urn:microsoft.com/office/officeart/2005/8/layout/arrow2"/>
    <dgm:cxn modelId="{A3B4640B-A76C-43E2-B39F-4093A831885B}" type="presParOf" srcId="{BEF9F3BE-DB3E-4504-B0C5-B7DDC9A09B8E}" destId="{31BD0711-748E-4710-B4D4-A754CD0C1030}" srcOrd="6" destOrd="0" presId="urn:microsoft.com/office/officeart/2005/8/layout/arrow2"/>
    <dgm:cxn modelId="{97390D0E-BF40-402E-8DC9-9625A5E43EAD}" type="presParOf" srcId="{BEF9F3BE-DB3E-4504-B0C5-B7DDC9A09B8E}" destId="{0F8932BE-2CB3-46E4-A12C-7C8BBB5E2FF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A1E5B-AB71-4810-BC7D-2B22BC02DE31}">
      <dsp:nvSpPr>
        <dsp:cNvPr id="0" name=""/>
        <dsp:cNvSpPr/>
      </dsp:nvSpPr>
      <dsp:spPr>
        <a:xfrm>
          <a:off x="0" y="0"/>
          <a:ext cx="7315199" cy="4572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1D2F5-C016-4828-80DB-A8037EECDBBB}">
      <dsp:nvSpPr>
        <dsp:cNvPr id="0" name=""/>
        <dsp:cNvSpPr/>
      </dsp:nvSpPr>
      <dsp:spPr>
        <a:xfrm>
          <a:off x="720547" y="3399739"/>
          <a:ext cx="168249" cy="168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DB9FF-04D2-4AF1-86A3-8D6493234948}">
      <dsp:nvSpPr>
        <dsp:cNvPr id="0" name=""/>
        <dsp:cNvSpPr/>
      </dsp:nvSpPr>
      <dsp:spPr>
        <a:xfrm>
          <a:off x="838196" y="3276595"/>
          <a:ext cx="1250899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  <a:cs typeface="Times New Roman" pitchFamily="18" charset="0"/>
            </a:rPr>
            <a:t>Not started/ very early stages in discussions</a:t>
          </a:r>
          <a:endParaRPr lang="en-US" sz="1400" kern="1200" dirty="0">
            <a:latin typeface="+mj-lt"/>
            <a:cs typeface="Times New Roman" pitchFamily="18" charset="0"/>
          </a:endParaRPr>
        </a:p>
      </dsp:txBody>
      <dsp:txXfrm>
        <a:off x="838196" y="3276595"/>
        <a:ext cx="1250899" cy="1088136"/>
      </dsp:txXfrm>
    </dsp:sp>
    <dsp:sp modelId="{13CB19A7-F818-47ED-ABBA-A589331E902B}">
      <dsp:nvSpPr>
        <dsp:cNvPr id="0" name=""/>
        <dsp:cNvSpPr/>
      </dsp:nvSpPr>
      <dsp:spPr>
        <a:xfrm>
          <a:off x="1909267" y="2336291"/>
          <a:ext cx="292608" cy="292608"/>
        </a:xfrm>
        <a:prstGeom prst="ellipse">
          <a:avLst/>
        </a:prstGeom>
        <a:solidFill>
          <a:schemeClr val="accent3">
            <a:hueOff val="375307"/>
            <a:satOff val="-1941"/>
            <a:lumOff val="-1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F3F1E-13AF-43AE-8FAE-5D81C8443FC0}">
      <dsp:nvSpPr>
        <dsp:cNvPr id="0" name=""/>
        <dsp:cNvSpPr/>
      </dsp:nvSpPr>
      <dsp:spPr>
        <a:xfrm>
          <a:off x="2133602" y="2286003"/>
          <a:ext cx="1305010" cy="208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  <a:cs typeface="Times New Roman" pitchFamily="18" charset="0"/>
            </a:rPr>
            <a:t>Per student financing under discussion</a:t>
          </a:r>
          <a:endParaRPr lang="en-US" sz="1400" kern="1200" dirty="0">
            <a:latin typeface="+mj-lt"/>
            <a:cs typeface="Times New Roman" pitchFamily="18" charset="0"/>
          </a:endParaRPr>
        </a:p>
      </dsp:txBody>
      <dsp:txXfrm>
        <a:off x="2133602" y="2286003"/>
        <a:ext cx="1305010" cy="2089404"/>
      </dsp:txXfrm>
    </dsp:sp>
    <dsp:sp modelId="{6287F2F5-5519-4327-A1C4-1DAADE064FD7}">
      <dsp:nvSpPr>
        <dsp:cNvPr id="0" name=""/>
        <dsp:cNvSpPr/>
      </dsp:nvSpPr>
      <dsp:spPr>
        <a:xfrm>
          <a:off x="3427171" y="1552651"/>
          <a:ext cx="387705" cy="387705"/>
        </a:xfrm>
        <a:prstGeom prst="ellipse">
          <a:avLst/>
        </a:prstGeom>
        <a:solidFill>
          <a:schemeClr val="accent3">
            <a:hueOff val="750615"/>
            <a:satOff val="-3883"/>
            <a:lumOff val="-20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2EC95-1C68-477A-91BB-90018CE0D26F}">
      <dsp:nvSpPr>
        <dsp:cNvPr id="0" name=""/>
        <dsp:cNvSpPr/>
      </dsp:nvSpPr>
      <dsp:spPr>
        <a:xfrm>
          <a:off x="3645403" y="1600199"/>
          <a:ext cx="1536192" cy="2825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43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  <a:cs typeface="Times New Roman" pitchFamily="18" charset="0"/>
            </a:rPr>
            <a:t>Piloting of per student financing</a:t>
          </a:r>
          <a:endParaRPr lang="en-US" sz="1400" kern="1200" dirty="0">
            <a:latin typeface="+mj-lt"/>
            <a:cs typeface="Times New Roman" pitchFamily="18" charset="0"/>
          </a:endParaRPr>
        </a:p>
      </dsp:txBody>
      <dsp:txXfrm>
        <a:off x="3645403" y="1600199"/>
        <a:ext cx="1536192" cy="2825496"/>
      </dsp:txXfrm>
    </dsp:sp>
    <dsp:sp modelId="{31BD0711-748E-4710-B4D4-A754CD0C1030}">
      <dsp:nvSpPr>
        <dsp:cNvPr id="0" name=""/>
        <dsp:cNvSpPr/>
      </dsp:nvSpPr>
      <dsp:spPr>
        <a:xfrm>
          <a:off x="5119422" y="1034186"/>
          <a:ext cx="519379" cy="519379"/>
        </a:xfrm>
        <a:prstGeom prst="ellipse">
          <a:avLst/>
        </a:prstGeom>
        <a:solidFill>
          <a:schemeClr val="accent3">
            <a:hueOff val="1125922"/>
            <a:satOff val="-5824"/>
            <a:lumOff val="-3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932BE-2CB3-46E4-A12C-7C8BBB5E2FFC}">
      <dsp:nvSpPr>
        <dsp:cNvPr id="0" name=""/>
        <dsp:cNvSpPr/>
      </dsp:nvSpPr>
      <dsp:spPr>
        <a:xfrm>
          <a:off x="5410200" y="785373"/>
          <a:ext cx="1557683" cy="13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0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  <a:cs typeface="Times New Roman" pitchFamily="18" charset="0"/>
            </a:rPr>
            <a:t>Per student financing widely introduced</a:t>
          </a:r>
          <a:endParaRPr lang="en-US" sz="1400" kern="1200" dirty="0">
            <a:latin typeface="+mj-lt"/>
            <a:cs typeface="Times New Roman" pitchFamily="18" charset="0"/>
          </a:endParaRPr>
        </a:p>
      </dsp:txBody>
      <dsp:txXfrm>
        <a:off x="5410200" y="785373"/>
        <a:ext cx="1557683" cy="133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0.32188</cdr:x>
      <cdr:y>0.04079</cdr:y>
    </cdr:from>
    <cdr:to>
      <cdr:x>0.45369</cdr:x>
      <cdr:y>0.10659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1239" y="256761"/>
          <a:ext cx="1143000" cy="41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_tradnl" sz="1100"/>
        </a:p>
      </cdr:txBody>
    </cdr:sp>
  </cdr:relSizeAnchor>
  <cdr:relSizeAnchor xmlns:cdr="http://schemas.openxmlformats.org/drawingml/2006/chartDrawing">
    <cdr:from>
      <cdr:x>0.51454</cdr:x>
      <cdr:y>0.01966</cdr:y>
    </cdr:from>
    <cdr:to>
      <cdr:x>0.65704</cdr:x>
      <cdr:y>0.09203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34678" y="88900"/>
          <a:ext cx="895826" cy="32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200" b="1" dirty="0">
              <a:solidFill>
                <a:srgbClr val="00B050"/>
              </a:solidFill>
            </a:rPr>
            <a:t>East Asia</a:t>
          </a:r>
        </a:p>
      </cdr:txBody>
    </cdr:sp>
  </cdr:relSizeAnchor>
  <cdr:relSizeAnchor xmlns:cdr="http://schemas.openxmlformats.org/drawingml/2006/chartDrawing">
    <cdr:from>
      <cdr:x>0.29142</cdr:x>
      <cdr:y>0.708</cdr:y>
    </cdr:from>
    <cdr:to>
      <cdr:x>0.47677</cdr:x>
      <cdr:y>0.80462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32011" y="3201009"/>
          <a:ext cx="1165187" cy="4368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200" b="1" dirty="0" err="1">
              <a:solidFill>
                <a:srgbClr val="FFC000"/>
              </a:solidFill>
            </a:rPr>
            <a:t>Latin</a:t>
          </a:r>
          <a:r>
            <a:rPr lang="es-ES_tradnl" sz="1200" b="1" dirty="0">
              <a:solidFill>
                <a:srgbClr val="FFC000"/>
              </a:solidFill>
            </a:rPr>
            <a:t> </a:t>
          </a:r>
          <a:r>
            <a:rPr lang="es-ES_tradnl" sz="1200" b="1" dirty="0" err="1" smtClean="0">
              <a:solidFill>
                <a:srgbClr val="FFC000"/>
              </a:solidFill>
            </a:rPr>
            <a:t>America</a:t>
          </a:r>
          <a:endParaRPr lang="es-ES_tradnl" sz="12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0.09808</cdr:x>
      <cdr:y>0.2692</cdr:y>
    </cdr:from>
    <cdr:to>
      <cdr:x>0.2689</cdr:x>
      <cdr:y>0.38501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16580" y="1217094"/>
          <a:ext cx="1073860" cy="52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200" b="1" dirty="0" err="1">
              <a:solidFill>
                <a:srgbClr val="FF0000"/>
              </a:solidFill>
            </a:rPr>
            <a:t>Europe</a:t>
          </a:r>
          <a:r>
            <a:rPr lang="es-ES_tradnl" sz="1200" b="1" dirty="0">
              <a:solidFill>
                <a:srgbClr val="FF0000"/>
              </a:solidFill>
            </a:rPr>
            <a:t> and Central Asia</a:t>
          </a:r>
        </a:p>
      </cdr:txBody>
    </cdr:sp>
  </cdr:relSizeAnchor>
  <cdr:relSizeAnchor xmlns:cdr="http://schemas.openxmlformats.org/drawingml/2006/chartDrawing">
    <cdr:from>
      <cdr:x>0.74949</cdr:x>
      <cdr:y>0.43885</cdr:y>
    </cdr:from>
    <cdr:to>
      <cdr:x>0.95436</cdr:x>
      <cdr:y>0.60468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638147" y="2196244"/>
          <a:ext cx="1541130" cy="82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200" b="1" dirty="0">
              <a:solidFill>
                <a:srgbClr val="0070C0"/>
              </a:solidFill>
            </a:rPr>
            <a:t>Western</a:t>
          </a:r>
          <a:r>
            <a:rPr lang="es-ES_tradnl" sz="1200" b="1" baseline="0" dirty="0">
              <a:solidFill>
                <a:srgbClr val="0070C0"/>
              </a:solidFill>
            </a:rPr>
            <a:t> </a:t>
          </a:r>
          <a:r>
            <a:rPr lang="es-ES_tradnl" sz="1200" b="1" baseline="0" dirty="0" err="1">
              <a:solidFill>
                <a:srgbClr val="0070C0"/>
              </a:solidFill>
            </a:rPr>
            <a:t>Europe</a:t>
          </a:r>
          <a:r>
            <a:rPr lang="es-ES_tradnl" sz="1200" b="1" baseline="0" dirty="0">
              <a:solidFill>
                <a:srgbClr val="0070C0"/>
              </a:solidFill>
            </a:rPr>
            <a:t> &amp; US/</a:t>
          </a:r>
          <a:r>
            <a:rPr lang="es-ES_tradnl" sz="1200" b="1" baseline="0" dirty="0" err="1">
              <a:solidFill>
                <a:srgbClr val="0070C0"/>
              </a:solidFill>
            </a:rPr>
            <a:t>Canada</a:t>
          </a:r>
          <a:endParaRPr lang="es-ES_tradnl" sz="12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0.69915</cdr:x>
      <cdr:y>0.55941</cdr:y>
    </cdr:from>
    <cdr:to>
      <cdr:x>0.69915</cdr:x>
      <cdr:y>0.88052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>
          <a:off x="5048262" y="4527540"/>
          <a:ext cx="2019293" cy="1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0.71527</cdr:x>
      <cdr:y>0.62227</cdr:y>
    </cdr:from>
    <cdr:to>
      <cdr:x>0.88823</cdr:x>
      <cdr:y>0.88016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7871" y="2478157"/>
          <a:ext cx="1039271" cy="1027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i="1" dirty="0">
              <a:latin typeface="Times New Roman" pitchFamily="18" charset="0"/>
              <a:cs typeface="Times New Roman" pitchFamily="18" charset="0"/>
            </a:rPr>
            <a:t>Further </a:t>
          </a:r>
        </a:p>
        <a:p xmlns:a="http://schemas.openxmlformats.org/drawingml/2006/main">
          <a:pPr algn="ctr"/>
          <a:r>
            <a:rPr lang="en-US" sz="1600" b="1" i="1" dirty="0">
              <a:latin typeface="Times New Roman" pitchFamily="18" charset="0"/>
              <a:cs typeface="Times New Roman" pitchFamily="18" charset="0"/>
            </a:rPr>
            <a:t>15% decline </a:t>
          </a:r>
        </a:p>
        <a:p xmlns:a="http://schemas.openxmlformats.org/drawingml/2006/main">
          <a:pPr algn="ctr"/>
          <a:r>
            <a:rPr lang="en-US" sz="1600" b="1" i="1" dirty="0">
              <a:latin typeface="Times New Roman" pitchFamily="18" charset="0"/>
              <a:cs typeface="Times New Roman" pitchFamily="18" charset="0"/>
            </a:rPr>
            <a:t>projected </a:t>
          </a:r>
        </a:p>
        <a:p xmlns:a="http://schemas.openxmlformats.org/drawingml/2006/main">
          <a:pPr algn="ctr"/>
          <a:r>
            <a:rPr lang="en-US" sz="1600" b="1" i="1" dirty="0">
              <a:latin typeface="Times New Roman" pitchFamily="18" charset="0"/>
              <a:cs typeface="Times New Roman" pitchFamily="18" charset="0"/>
            </a:rPr>
            <a:t>by 2030</a:t>
          </a:r>
        </a:p>
      </cdr:txBody>
    </cdr:sp>
  </cdr:relSizeAnchor>
  <cdr:relSizeAnchor xmlns:cdr="http://schemas.openxmlformats.org/drawingml/2006/chartDrawing">
    <cdr:from>
      <cdr:x>0.29461</cdr:x>
      <cdr:y>0.33726</cdr:y>
    </cdr:from>
    <cdr:to>
      <cdr:x>0.29608</cdr:x>
      <cdr:y>0.8785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 flipH="1" flipV="1">
          <a:off x="857251" y="3816351"/>
          <a:ext cx="3403603" cy="127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0.17296</cdr:x>
      <cdr:y>0.19134</cdr:y>
    </cdr:from>
    <cdr:to>
      <cdr:x>0.39428</cdr:x>
      <cdr:y>0.32515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39271" y="762000"/>
          <a:ext cx="1329855" cy="532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1" i="1" dirty="0">
              <a:latin typeface="Times New Roman" pitchFamily="18" charset="0"/>
              <a:cs typeface="Times New Roman" pitchFamily="18" charset="0"/>
            </a:rPr>
            <a:t>Average school built in 1971</a:t>
          </a:r>
        </a:p>
      </cdr:txBody>
    </cdr:sp>
  </cdr:relSizeAnchor>
  <cdr:relSizeAnchor xmlns:cdr="http://schemas.openxmlformats.org/drawingml/2006/chartDrawing">
    <cdr:from>
      <cdr:x>0.08794</cdr:x>
      <cdr:y>0.33524</cdr:y>
    </cdr:from>
    <cdr:to>
      <cdr:x>0.29901</cdr:x>
      <cdr:y>0.33726</cdr:y>
    </cdr:to>
    <cdr:sp macro="" textlink="">
      <cdr:nvSpPr>
        <cdr:cNvPr id="9" name="Straight Connector 8"/>
        <cdr:cNvSpPr/>
      </cdr:nvSpPr>
      <cdr:spPr>
        <a:xfrm xmlns:a="http://schemas.openxmlformats.org/drawingml/2006/main" rot="5400000" flipH="1" flipV="1">
          <a:off x="1670067" y="1200140"/>
          <a:ext cx="12673" cy="18288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0.08501</cdr:x>
      <cdr:y>0.56345</cdr:y>
    </cdr:from>
    <cdr:to>
      <cdr:x>0.69768</cdr:x>
      <cdr:y>0.56345</cdr:y>
    </cdr:to>
    <cdr:sp macro="" textlink="">
      <cdr:nvSpPr>
        <cdr:cNvPr id="10" name="Straight Connector 9"/>
        <cdr:cNvSpPr/>
      </cdr:nvSpPr>
      <cdr:spPr>
        <a:xfrm xmlns:a="http://schemas.openxmlformats.org/drawingml/2006/main" rot="5400000" flipV="1">
          <a:off x="3390883" y="888983"/>
          <a:ext cx="18" cy="53086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0.10406</cdr:x>
      <cdr:y>0.34736</cdr:y>
    </cdr:from>
    <cdr:to>
      <cdr:x>0.10406</cdr:x>
      <cdr:y>0.5473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901684" y="2184399"/>
          <a:ext cx="0" cy="12573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0.54378</cdr:x>
      <cdr:y>0.36635</cdr:y>
    </cdr:from>
    <cdr:to>
      <cdr:x>0.65811</cdr:x>
      <cdr:y>0.54326</cdr:y>
    </cdr:to>
    <cdr:sp macro="" textlink="">
      <cdr:nvSpPr>
        <cdr:cNvPr id="12" name="Straight Arrow Connector 11"/>
        <cdr:cNvSpPr/>
      </cdr:nvSpPr>
      <cdr:spPr>
        <a:xfrm xmlns:a="http://schemas.openxmlformats.org/drawingml/2006/main">
          <a:off x="4711700" y="2303810"/>
          <a:ext cx="990600" cy="111249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0.63015</cdr:x>
      <cdr:y>0.27754</cdr:y>
    </cdr:from>
    <cdr:to>
      <cdr:x>0.69904</cdr:x>
      <cdr:y>0.46939</cdr:y>
    </cdr:to>
    <cdr:sp macro="" textlink="">
      <cdr:nvSpPr>
        <cdr:cNvPr id="13" name="TextBox 1"/>
        <cdr:cNvSpPr txBox="1"/>
      </cdr:nvSpPr>
      <cdr:spPr>
        <a:xfrm xmlns:a="http://schemas.openxmlformats.org/drawingml/2006/main" rot="2818638">
          <a:off x="3611335" y="1280344"/>
          <a:ext cx="764077" cy="413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i="1" dirty="0">
              <a:latin typeface="Times New Roman" pitchFamily="18" charset="0"/>
              <a:cs typeface="Times New Roman" pitchFamily="18" charset="0"/>
            </a:rPr>
            <a:t>44% decline </a:t>
          </a:r>
        </a:p>
        <a:p xmlns:a="http://schemas.openxmlformats.org/drawingml/2006/main">
          <a:pPr algn="ctr"/>
          <a:r>
            <a:rPr lang="en-US" sz="1600" b="1" i="1" dirty="0">
              <a:latin typeface="Times New Roman" pitchFamily="18" charset="0"/>
              <a:cs typeface="Times New Roman" pitchFamily="18" charset="0"/>
            </a:rPr>
            <a:t>since 1995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881" cy="4941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293" y="0"/>
            <a:ext cx="2922881" cy="4941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FB7AEC4B-44C0-4DDE-AEEC-6A92595F451F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022"/>
            <a:ext cx="2922881" cy="494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293" y="9380022"/>
            <a:ext cx="2922881" cy="494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02621CF-18DF-4C4D-B983-8C053A188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0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881" cy="4941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293" y="0"/>
            <a:ext cx="2922881" cy="4941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99E214ED-6069-4946-AADA-7F6FCD4A614C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981" y="4691698"/>
            <a:ext cx="5393738" cy="44437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022"/>
            <a:ext cx="2922881" cy="494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293" y="9380022"/>
            <a:ext cx="2922881" cy="494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C80CBF7-1140-490A-B690-6C71876D7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3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5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countries become richer and move</a:t>
            </a:r>
            <a:r>
              <a:rPr lang="en-US" baseline="0" dirty="0" smtClean="0"/>
              <a:t> up the value-added chain, the type of skills requires change, often with growing demands for high-level cognitive skills (analysis, problem solving, and communication). Good quality education and </a:t>
            </a:r>
            <a:r>
              <a:rPr lang="en-US" dirty="0" smtClean="0"/>
              <a:t>LLL offer resilience to automation.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advancing, but very </a:t>
            </a:r>
            <a:r>
              <a:rPr lang="en-US" dirty="0" err="1" smtClean="0"/>
              <a:t>very</a:t>
            </a:r>
            <a:r>
              <a:rPr lang="en-US" dirty="0" smtClean="0"/>
              <a:t> slowly.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4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0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 education</a:t>
            </a:r>
            <a:r>
              <a:rPr lang="en-US" baseline="0" dirty="0" smtClean="0"/>
              <a:t> budget goes to teachers.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0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0CBF7-1140-490A-B690-6C71876D72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18667" y="4927600"/>
            <a:ext cx="3065762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32488" y="5975350"/>
            <a:ext cx="2552700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8763A2D-7BB2-4489-8684-E315B029CFB7}" type="datetime4">
              <a:rPr lang="en-US"/>
              <a:pPr>
                <a:defRPr/>
              </a:pPr>
              <a:t>March 31,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A632-31CB-4B41-A3D8-4158C4811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6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0930-EAF1-46A6-B19D-3A5ECC955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3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BAC4-B261-4706-AC94-9ED235125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3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7948-7A75-4566-A425-992262518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5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2B02-940B-46B7-983E-571CE48FE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9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2C96-A917-47AF-AF3D-263E0F309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0955-0D38-4CE5-A2B3-DF7668744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27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061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B615-803C-4DA5-BA5D-6FA60894A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5F27-189C-4C25-9B5D-B4BA3A286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3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7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5975350"/>
            <a:ext cx="2719387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7777400-E6FD-473B-8B33-744F8E4BB246}" type="datetime4">
              <a:rPr lang="en-US"/>
              <a:pPr>
                <a:defRPr/>
              </a:pPr>
              <a:t>March 31,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3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139AF0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D512-5E1C-4229-8A83-70F2B66F2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71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139AF0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190C-B134-4393-8A33-066431A1A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03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14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64" name="Picture 63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879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79925"/>
            <a:ext cx="9144000" cy="2378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49763"/>
            <a:ext cx="9144000" cy="176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7" name="Picture 6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431800" y="4681311"/>
            <a:ext cx="8285018" cy="1550156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45911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2151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Geo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29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63" name="Picture 62" descr="revers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NEW-WHITE-GRADIENT-GLOB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08182" y="1538423"/>
            <a:ext cx="7353019" cy="1450437"/>
          </a:xfrm>
        </p:spPr>
        <p:txBody>
          <a:bodyPr lIns="0" tIns="0" rIns="0" bIns="0" anchor="b"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19728" y="3000005"/>
            <a:ext cx="7360148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4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206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FB6C-9AF6-4E8F-841B-F8F2B03EA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2495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5113" y="4540250"/>
            <a:ext cx="4321175" cy="876300"/>
            <a:chOff x="264890" y="4539871"/>
            <a:chExt cx="4321263" cy="876905"/>
          </a:xfrm>
        </p:grpSpPr>
        <p:pic>
          <p:nvPicPr>
            <p:cNvPr id="9" name="Picture 8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4299185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329"/>
          <p:cNvSpPr>
            <a:spLocks noGrp="1"/>
          </p:cNvSpPr>
          <p:nvPr>
            <p:ph type="title"/>
          </p:nvPr>
        </p:nvSpPr>
        <p:spPr>
          <a:xfrm>
            <a:off x="1273363" y="5293895"/>
            <a:ext cx="7323485" cy="387684"/>
          </a:xfrm>
        </p:spPr>
        <p:txBody>
          <a:bodyPr/>
          <a:lstStyle>
            <a:lvl1pPr>
              <a:defRPr sz="20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273363" y="5708315"/>
            <a:ext cx="7335420" cy="3263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1273363" y="6055895"/>
            <a:ext cx="4373402" cy="468382"/>
          </a:xfrm>
        </p:spPr>
        <p:txBody>
          <a:bodyPr anchor="b"/>
          <a:lstStyle>
            <a:lvl1pPr algn="l">
              <a:lnSpc>
                <a:spcPct val="100000"/>
              </a:lnSpc>
              <a:defRPr sz="13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dt" sz="half" idx="16"/>
          </p:nvPr>
        </p:nvSpPr>
        <p:spPr>
          <a:xfrm>
            <a:off x="5854700" y="6161088"/>
            <a:ext cx="2744788" cy="363537"/>
          </a:xfrm>
        </p:spPr>
        <p:txBody>
          <a:bodyPr rIns="0" anchor="b" anchorCtr="0"/>
          <a:lstStyle>
            <a:lvl1pPr algn="r"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9BFE6B5-4B7F-4868-B5E5-FBF00527D0CE}" type="datetime4">
              <a:rPr lang="en-US"/>
              <a:pPr>
                <a:defRPr/>
              </a:pPr>
              <a:t>March 31,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8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B150-6CD4-44AF-8015-8D2A93312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92238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94727"/>
            <a:ext cx="188830" cy="1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7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5975350"/>
            <a:ext cx="2719387" cy="306388"/>
          </a:xfrm>
          <a:prstGeom prst="rect">
            <a:avLst/>
          </a:prstGeo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C6038B7-4BCE-424F-95B0-00CAF1B830ED}" type="datetime4">
              <a:rPr lang="en-US"/>
              <a:pPr>
                <a:defRPr/>
              </a:pPr>
              <a:t>March 31,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7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359CDB-426C-4DDA-B336-264BFDC9D1CE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F63C-B4F0-4DE7-A9C9-BCDADA2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4B16-B650-44FF-AFE8-0B2F2DE9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1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8E35-BA68-45FD-B87E-1FAE8411C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0E59-4C46-4E81-859B-68CF7E798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6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98F62345-82BD-43F5-8EED-4086771E5525}" type="datetime4">
              <a:rPr lang="en-US"/>
              <a:pPr>
                <a:defRPr/>
              </a:pPr>
              <a:t>March 31, 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9" r:id="rId1"/>
    <p:sldLayoutId id="2147485560" r:id="rId2"/>
    <p:sldLayoutId id="2147485561" r:id="rId3"/>
    <p:sldLayoutId id="2147485562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6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EB13445-C3B3-4B09-95CB-D392DC6243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1127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16E7834-9FCA-4AE2-A3FA-939FC20D1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6316311"/>
            <a:ext cx="1983698" cy="393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4" r:id="rId1"/>
    <p:sldLayoutId id="2147485563" r:id="rId2"/>
    <p:sldLayoutId id="2147485564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30E4F39-A3F4-4032-818F-C9DA07BD9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308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4A6BD95-E93C-4965-A624-6589A5C81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B25E70D-DCD5-48B6-A130-305F6D1F8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512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1" r:id="rId1"/>
    <p:sldLayoutId id="2147485542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B4EF508-4087-42B2-8A0A-C3C629CE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615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633A9F5-8D18-4F1B-BD3A-A1827F28B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717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E1F0C9E-5D96-4806-A983-9689F9DA5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82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58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D193001-F72F-4A3E-A50D-3D2F32954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922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6" r:id="rId1"/>
    <p:sldLayoutId id="2147485547" r:id="rId2"/>
    <p:sldLayoutId id="2147485548" r:id="rId3"/>
    <p:sldLayoutId id="214748554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-18597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" y="24947"/>
            <a:ext cx="9144000" cy="4310921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4310920"/>
            <a:ext cx="9144001" cy="18488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403535" y="1212863"/>
            <a:ext cx="7334814" cy="116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3600" b="1" cap="all" baseline="0">
                <a:solidFill>
                  <a:srgbClr val="021F4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4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Serbia Education Sector</a:t>
            </a:r>
            <a:endParaRPr lang="en-US" sz="4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514025" y="2891778"/>
            <a:ext cx="7986649" cy="105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83C"/>
              </a:buClr>
              <a:defRPr sz="2400" b="0" i="0" cap="all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kern="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Findings of the Functional Review and Options for Reforms</a:t>
            </a:r>
          </a:p>
        </p:txBody>
      </p:sp>
      <p:sp>
        <p:nvSpPr>
          <p:cNvPr id="14" name="Date Placeholder 11"/>
          <p:cNvSpPr txBox="1">
            <a:spLocks/>
          </p:cNvSpPr>
          <p:nvPr/>
        </p:nvSpPr>
        <p:spPr bwMode="auto">
          <a:xfrm>
            <a:off x="6461999" y="3749381"/>
            <a:ext cx="2552700" cy="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i="0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en-US" alt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Belgrade, March 31, 2016</a:t>
            </a:r>
          </a:p>
        </p:txBody>
      </p:sp>
      <p:pic>
        <p:nvPicPr>
          <p:cNvPr id="15" name="Picture 7" descr="C:\Users\Katia Herrera\Desktop\Serbia\WB_Education_Logos\color\jpeg\WBG-Education-Horizontal-RGB-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5663753"/>
            <a:ext cx="4405767" cy="8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22" y="24947"/>
            <a:ext cx="1806219" cy="12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0" y="316087"/>
            <a:ext cx="8462029" cy="75670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responsibilities vary by level of government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643" y="1556835"/>
            <a:ext cx="8436186" cy="5018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arenR"/>
            </a:pPr>
            <a:r>
              <a:rPr lang="en-US" sz="2800" dirty="0" smtClean="0"/>
              <a:t>Local Governments</a:t>
            </a:r>
            <a:r>
              <a:rPr lang="en-US" sz="2800" b="0" dirty="0" smtClean="0"/>
              <a:t>—spend 15 </a:t>
            </a:r>
            <a:r>
              <a:rPr lang="en-US" sz="2800" b="0" dirty="0"/>
              <a:t>to </a:t>
            </a:r>
            <a:r>
              <a:rPr lang="en-US" sz="2800" b="0" dirty="0" smtClean="0"/>
              <a:t>20% of their budget on education</a:t>
            </a:r>
          </a:p>
          <a:p>
            <a:pPr lvl="1" indent="-342900"/>
            <a:r>
              <a:rPr lang="en-US" sz="2400" b="0" dirty="0" smtClean="0"/>
              <a:t>Preschool costs—</a:t>
            </a:r>
            <a:r>
              <a:rPr lang="en-US" sz="2000" b="0" dirty="0" smtClean="0"/>
              <a:t>Under 10% </a:t>
            </a:r>
            <a:r>
              <a:rPr lang="en-US" sz="2000" b="0" dirty="0"/>
              <a:t>of </a:t>
            </a:r>
            <a:r>
              <a:rPr lang="en-US" sz="2000" b="0" dirty="0" smtClean="0"/>
              <a:t>local government’s spending (Copayment of 20% from parents).</a:t>
            </a:r>
          </a:p>
          <a:p>
            <a:pPr lvl="1" indent="-342900"/>
            <a:r>
              <a:rPr lang="en-US" sz="2400" b="0" dirty="0" smtClean="0"/>
              <a:t>Maintenance cost of school facilities and utility bills (heating, lighting, and the like)—</a:t>
            </a:r>
            <a:r>
              <a:rPr lang="en-US" sz="2000" b="0" dirty="0" smtClean="0"/>
              <a:t>Between </a:t>
            </a:r>
            <a:r>
              <a:rPr lang="en-US" sz="2000" b="0" dirty="0"/>
              <a:t>4 to </a:t>
            </a:r>
            <a:r>
              <a:rPr lang="en-US" sz="2000" b="0" dirty="0" smtClean="0"/>
              <a:t>6% </a:t>
            </a:r>
            <a:r>
              <a:rPr lang="en-US" sz="2000" b="0" dirty="0"/>
              <a:t>(World Bank, 2013).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Ministry of Education</a:t>
            </a:r>
          </a:p>
          <a:p>
            <a:pPr lvl="1" indent="-342900"/>
            <a:r>
              <a:rPr lang="en-US" sz="2400" b="0" i="1" dirty="0" smtClean="0"/>
              <a:t>Basic and Higher Education</a:t>
            </a:r>
          </a:p>
          <a:p>
            <a:pPr lvl="2" indent="-342900"/>
            <a:r>
              <a:rPr lang="en-US" sz="2000" b="0" i="1" dirty="0" smtClean="0"/>
              <a:t>Teacher salaries</a:t>
            </a:r>
          </a:p>
          <a:p>
            <a:pPr lvl="2" indent="-342900"/>
            <a:r>
              <a:rPr lang="en-US" sz="2000" b="0" i="1" dirty="0" smtClean="0"/>
              <a:t>Curriculum development</a:t>
            </a:r>
          </a:p>
          <a:p>
            <a:pPr marL="0" indent="0">
              <a:buNone/>
            </a:pPr>
            <a:r>
              <a:rPr lang="en-US" sz="2800" b="0" dirty="0" smtClean="0"/>
              <a:t>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419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0" y="316087"/>
            <a:ext cx="8462029" cy="75670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of the Functional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eview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643" y="1556835"/>
            <a:ext cx="8117215" cy="5018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 smtClean="0"/>
              <a:t>Explore space for efficiencies in the </a:t>
            </a:r>
            <a:r>
              <a:rPr lang="en-US" sz="2800" b="0" dirty="0"/>
              <a:t>service </a:t>
            </a:r>
            <a:r>
              <a:rPr lang="en-US" sz="2800" b="0" dirty="0" smtClean="0"/>
              <a:t>delivery of the (pre-university) education (sub)sector.</a:t>
            </a:r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dirty="0" smtClean="0"/>
              <a:t>Phase I</a:t>
            </a:r>
            <a:r>
              <a:rPr lang="en-US" b="0" dirty="0" smtClean="0"/>
              <a:t>—Situation analysis of staffing</a:t>
            </a:r>
            <a:r>
              <a:rPr lang="en-US" sz="2400" b="0" dirty="0" smtClean="0"/>
              <a:t> </a:t>
            </a:r>
          </a:p>
          <a:p>
            <a:r>
              <a:rPr lang="en-US" dirty="0" smtClean="0"/>
              <a:t>Phase II</a:t>
            </a:r>
            <a:r>
              <a:rPr lang="en-US" b="0" dirty="0"/>
              <a:t>—Ongoing </a:t>
            </a:r>
            <a:endParaRPr lang="en-US" b="0" dirty="0" smtClean="0"/>
          </a:p>
          <a:p>
            <a:pPr lvl="1"/>
            <a:r>
              <a:rPr lang="en-US" sz="2400" b="0" dirty="0" smtClean="0"/>
              <a:t>Wage-bill analysis</a:t>
            </a:r>
            <a:endParaRPr lang="en-US" sz="2400" b="0" dirty="0"/>
          </a:p>
          <a:p>
            <a:pPr lvl="1"/>
            <a:r>
              <a:rPr lang="en-US" sz="2400" b="0" dirty="0"/>
              <a:t>Job </a:t>
            </a:r>
            <a:r>
              <a:rPr lang="en-US" sz="2400" b="0" dirty="0" smtClean="0"/>
              <a:t>analysis</a:t>
            </a:r>
            <a:endParaRPr lang="en-US" sz="2400" b="0" dirty="0"/>
          </a:p>
          <a:p>
            <a:pPr lvl="1"/>
            <a:r>
              <a:rPr lang="en-US" sz="2400" b="0" dirty="0"/>
              <a:t>School </a:t>
            </a:r>
            <a:r>
              <a:rPr lang="en-US" sz="2400" b="0" dirty="0" smtClean="0"/>
              <a:t>network analysis </a:t>
            </a:r>
            <a:r>
              <a:rPr lang="en-US" sz="2400" b="0" dirty="0"/>
              <a:t>(</a:t>
            </a:r>
            <a:r>
              <a:rPr lang="en-US" sz="2400" b="0" dirty="0" smtClean="0"/>
              <a:t>kindergartens, primary, and secondary schools)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491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0" y="-4257"/>
            <a:ext cx="8715683" cy="1107902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90% of the (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MoESTD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budget goes to salaries….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644" y="1556835"/>
            <a:ext cx="7772400" cy="4837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88526" y="1886161"/>
            <a:ext cx="7609848" cy="4556932"/>
            <a:chOff x="388526" y="1886161"/>
            <a:chExt cx="7609848" cy="4556932"/>
          </a:xfrm>
        </p:grpSpPr>
        <p:sp>
          <p:nvSpPr>
            <p:cNvPr id="15" name="Rectangular Callout 14"/>
            <p:cNvSpPr/>
            <p:nvPr/>
          </p:nvSpPr>
          <p:spPr bwMode="auto">
            <a:xfrm>
              <a:off x="4711263" y="2155117"/>
              <a:ext cx="1876097" cy="537912"/>
            </a:xfrm>
            <a:prstGeom prst="wedgeRectCallout">
              <a:avLst>
                <a:gd name="adj1" fmla="val -53655"/>
                <a:gd name="adj2" fmla="val 120788"/>
              </a:avLst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School Directors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 and Principals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3173737"/>
                </p:ext>
              </p:extLst>
            </p:nvPr>
          </p:nvGraphicFramePr>
          <p:xfrm>
            <a:off x="1266498" y="2288878"/>
            <a:ext cx="6731876" cy="41542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Rectangular Callout 11"/>
            <p:cNvSpPr/>
            <p:nvPr/>
          </p:nvSpPr>
          <p:spPr bwMode="auto">
            <a:xfrm>
              <a:off x="1681650" y="3699642"/>
              <a:ext cx="1135120" cy="569849"/>
            </a:xfrm>
            <a:prstGeom prst="wedgeRectCallout">
              <a:avLst>
                <a:gd name="adj1" fmla="val 72474"/>
                <a:gd name="adj2" fmla="val 28226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Manual Workers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57905" y="4838952"/>
              <a:ext cx="2837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Teachers, Educators &amp; Practical Training Teachers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ular Callout 12"/>
            <p:cNvSpPr/>
            <p:nvPr/>
          </p:nvSpPr>
          <p:spPr bwMode="auto">
            <a:xfrm>
              <a:off x="388526" y="2538749"/>
              <a:ext cx="2354672" cy="785311"/>
            </a:xfrm>
            <a:prstGeom prst="wedgeRectCallout">
              <a:avLst>
                <a:gd name="adj1" fmla="val 72475"/>
                <a:gd name="adj2" fmla="val 24211"/>
              </a:avLst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Desk-bound/Administrative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 workers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Rectangular Callout 15"/>
            <p:cNvSpPr/>
            <p:nvPr/>
          </p:nvSpPr>
          <p:spPr bwMode="auto">
            <a:xfrm>
              <a:off x="2659115" y="1886161"/>
              <a:ext cx="1876097" cy="537912"/>
            </a:xfrm>
            <a:prstGeom prst="wedgeRectCallout">
              <a:avLst>
                <a:gd name="adj1" fmla="val 14691"/>
                <a:gd name="adj2" fmla="val 105156"/>
              </a:avLst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 smtClean="0">
                  <a:latin typeface="+mj-lt"/>
                  <a:cs typeface="Times New Roman" pitchFamily="18" charset="0"/>
                </a:rPr>
                <a:t>Para-educational Workers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0358" y="6441646"/>
            <a:ext cx="1571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accent2"/>
                </a:solidFill>
                <a:latin typeface="+mj-lt"/>
              </a:rPr>
              <a:t>Source</a:t>
            </a:r>
            <a:r>
              <a:rPr lang="en-US" sz="1000" b="0" dirty="0" smtClean="0">
                <a:solidFill>
                  <a:schemeClr val="accent2"/>
                </a:solidFill>
                <a:latin typeface="+mj-lt"/>
              </a:rPr>
              <a:t>:</a:t>
            </a:r>
            <a:endParaRPr lang="en-US" sz="10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7360" y="3146219"/>
            <a:ext cx="2344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majority of the budget goes to teachers… followed by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manual workers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3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40" y="251813"/>
            <a:ext cx="8692412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Distribution of staff in lower secondary education (%)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233566" y="1604483"/>
            <a:ext cx="1066799" cy="273269"/>
          </a:xfrm>
          <a:prstGeom prst="wedgeRectCallout">
            <a:avLst>
              <a:gd name="adj1" fmla="val -75732"/>
              <a:gd name="adj2" fmla="val 60440"/>
            </a:avLst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Other Staff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241269" y="2114379"/>
            <a:ext cx="1671146" cy="239111"/>
          </a:xfrm>
          <a:prstGeom prst="wedgeRectCallout">
            <a:avLst>
              <a:gd name="adj1" fmla="val -64363"/>
              <a:gd name="adj2" fmla="val 120269"/>
            </a:avLst>
          </a:prstGeom>
          <a:noFill/>
          <a:ln w="38100" cap="flat" cmpd="sng" algn="ctr">
            <a:solidFill>
              <a:srgbClr val="0023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School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Mgmt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Personnel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7340959" y="3304282"/>
            <a:ext cx="1455683" cy="457200"/>
          </a:xfrm>
          <a:prstGeom prst="wedgeRectCallout">
            <a:avLst>
              <a:gd name="adj1" fmla="val -69706"/>
              <a:gd name="adj2" fmla="val -127301"/>
            </a:avLst>
          </a:prstGeom>
          <a:noFill/>
          <a:ln w="38100" cap="flat" cmpd="sng" algn="ctr">
            <a:solidFill>
              <a:srgbClr val="FF0000">
                <a:alpha val="4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Personnel for pedagogical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support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588306" y="2647242"/>
            <a:ext cx="1114097" cy="420413"/>
          </a:xfrm>
          <a:prstGeom prst="wedgeRectCallout">
            <a:avLst>
              <a:gd name="adj1" fmla="val -103367"/>
              <a:gd name="adj2" fmla="val -32081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School Admin Personnel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773" y="4298237"/>
            <a:ext cx="930164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ADE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 smtClean="0">
                <a:latin typeface="+mj-lt"/>
              </a:rPr>
              <a:t>Teachers</a:t>
            </a:r>
            <a:endParaRPr lang="en-US" sz="1100" b="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422" y="1324828"/>
            <a:ext cx="96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Percent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051" y="6015312"/>
            <a:ext cx="193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smtClean="0"/>
              <a:t>Source</a:t>
            </a:r>
            <a:r>
              <a:rPr lang="en-US" sz="1200" b="0" dirty="0" smtClean="0"/>
              <a:t>: TALIS, 2013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28535"/>
              </p:ext>
            </p:extLst>
          </p:nvPr>
        </p:nvGraphicFramePr>
        <p:xfrm>
          <a:off x="711540" y="1776599"/>
          <a:ext cx="6529729" cy="409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5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S</a:t>
            </a:r>
            <a:r>
              <a:rPr lang="en-US" sz="3200" b="1" dirty="0" smtClean="0"/>
              <a:t>ituation </a:t>
            </a:r>
            <a:r>
              <a:rPr lang="en-US" sz="3200" b="1" dirty="0"/>
              <a:t>Analysis in Broad Terms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8822" y="1570107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400" b="0" kern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kern="0" dirty="0">
                <a:solidFill>
                  <a:schemeClr val="tx1"/>
                </a:solidFill>
              </a:rPr>
              <a:t>L</a:t>
            </a:r>
            <a:r>
              <a:rPr lang="en-US" sz="2400" kern="0" dirty="0" smtClean="0">
                <a:solidFill>
                  <a:schemeClr val="tx1"/>
                </a:solidFill>
              </a:rPr>
              <a:t>arge number of (small) education facilities </a:t>
            </a:r>
            <a:r>
              <a:rPr lang="en-US" sz="2400" b="0" kern="0" dirty="0" smtClean="0">
                <a:solidFill>
                  <a:schemeClr val="tx1"/>
                </a:solidFill>
              </a:rPr>
              <a:t>in the national school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b="0" kern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kern="0" dirty="0">
                <a:solidFill>
                  <a:schemeClr val="tx1"/>
                </a:solidFill>
              </a:rPr>
              <a:t>L</a:t>
            </a:r>
            <a:r>
              <a:rPr lang="en-US" sz="2400" kern="0" dirty="0" smtClean="0">
                <a:solidFill>
                  <a:schemeClr val="tx1"/>
                </a:solidFill>
              </a:rPr>
              <a:t>arge national instructional workload</a:t>
            </a:r>
            <a:r>
              <a:rPr lang="en-US" sz="2400" b="0" kern="0" dirty="0" smtClean="0">
                <a:solidFill>
                  <a:schemeClr val="tx1"/>
                </a:solidFill>
              </a:rPr>
              <a:t>: proliferation of types of programs (TVET profiles, currently 278) and elective subjects.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b="0" kern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kern="0" dirty="0">
                <a:solidFill>
                  <a:schemeClr val="tx1"/>
                </a:solidFill>
              </a:rPr>
              <a:t>L</a:t>
            </a:r>
            <a:r>
              <a:rPr lang="en-US" sz="2400" kern="0" dirty="0" smtClean="0">
                <a:solidFill>
                  <a:schemeClr val="tx1"/>
                </a:solidFill>
              </a:rPr>
              <a:t>arge number of norms </a:t>
            </a:r>
            <a:r>
              <a:rPr lang="en-US" sz="2400" b="0" kern="0" dirty="0" smtClean="0">
                <a:solidFill>
                  <a:schemeClr val="tx1"/>
                </a:solidFill>
              </a:rPr>
              <a:t>that: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400" b="0" kern="0" dirty="0" smtClean="0">
                <a:solidFill>
                  <a:schemeClr val="tx1"/>
                </a:solidFill>
              </a:rPr>
              <a:t>	</a:t>
            </a:r>
          </a:p>
          <a:p>
            <a:pPr marL="1257300">
              <a:lnSpc>
                <a:spcPct val="100000"/>
              </a:lnSpc>
              <a:spcBef>
                <a:spcPts val="0"/>
              </a:spcBef>
              <a:buFontTx/>
              <a:buAutoNum type="alphaLcParenBoth"/>
            </a:pPr>
            <a:r>
              <a:rPr lang="en-US" sz="2400" b="0" kern="0" dirty="0" smtClean="0">
                <a:solidFill>
                  <a:schemeClr val="tx1"/>
                </a:solidFill>
              </a:rPr>
              <a:t> May be either too generous/inefficient</a:t>
            </a:r>
          </a:p>
          <a:p>
            <a:pPr marL="1257300">
              <a:lnSpc>
                <a:spcPct val="100000"/>
              </a:lnSpc>
              <a:spcBef>
                <a:spcPts val="0"/>
              </a:spcBef>
              <a:buFontTx/>
              <a:buAutoNum type="alphaLcParenBoth"/>
            </a:pPr>
            <a:r>
              <a:rPr lang="en-US" sz="2400" b="0" kern="0" dirty="0" smtClean="0">
                <a:solidFill>
                  <a:schemeClr val="tx1"/>
                </a:solidFill>
              </a:rPr>
              <a:t> Do not reflect the actual workload</a:t>
            </a:r>
          </a:p>
        </p:txBody>
      </p:sp>
    </p:spTree>
    <p:extLst>
      <p:ext uri="{BB962C8B-B14F-4D97-AF65-F5344CB8AC3E}">
        <p14:creationId xmlns:p14="http://schemas.microsoft.com/office/powerpoint/2010/main" val="38298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54" y="191215"/>
            <a:ext cx="8803014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Student population declines, but schools remain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417174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i="1" kern="0" dirty="0">
              <a:solidFill>
                <a:srgbClr val="002345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0985" y="6518618"/>
            <a:ext cx="6700946" cy="3393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200" b="0" i="1" kern="0" dirty="0" smtClean="0">
                <a:solidFill>
                  <a:srgbClr val="002345"/>
                </a:solidFill>
              </a:rPr>
              <a:t>Source: Authors’ calculations based on data from the Statistical Office of the Republic of Serbia.</a:t>
            </a:r>
            <a:endParaRPr lang="en-US" sz="2000" kern="0" dirty="0">
              <a:solidFill>
                <a:srgbClr val="002345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-35839" y="1456773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536161" y="1496372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46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Declining enrolment leads to declines in school sizes and other key indicators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417174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i="1" kern="0" dirty="0">
              <a:solidFill>
                <a:srgbClr val="002345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0985" y="6518618"/>
            <a:ext cx="6700946" cy="3393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200" b="0" i="1" kern="0" dirty="0" smtClean="0">
                <a:solidFill>
                  <a:srgbClr val="002345"/>
                </a:solidFill>
              </a:rPr>
              <a:t>Source: Authors’ calculations based on data from the Statistical Office of the Republic of Serbia.</a:t>
            </a:r>
            <a:endParaRPr lang="en-US" sz="2000" kern="0" dirty="0">
              <a:solidFill>
                <a:srgbClr val="002345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4855" y="1352619"/>
          <a:ext cx="4591050" cy="459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416417" y="1369244"/>
          <a:ext cx="4591050" cy="459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20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Large number of electives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17294" y="1287835"/>
            <a:ext cx="4148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Electives </a:t>
            </a:r>
            <a:r>
              <a:rPr lang="en-US" dirty="0"/>
              <a:t>in primary schools (grades 5-8)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76537" y="1642702"/>
            <a:ext cx="1720780" cy="4877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34731" y="1648078"/>
            <a:ext cx="2276666" cy="4877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69858" y="2550664"/>
            <a:ext cx="756313" cy="6229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86165" y="2554115"/>
            <a:ext cx="983693" cy="6294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1937" y="3282880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Religion Education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8139" y="2067601"/>
            <a:ext cx="281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First mandatory elect</a:t>
            </a:r>
            <a:r>
              <a:rPr lang="en-US" sz="2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ve</a:t>
            </a:r>
            <a:endParaRPr lang="en-US" sz="14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47228" y="2629790"/>
            <a:ext cx="3371735" cy="361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Ecologists 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Mother language / speech with national culture (Bosnian, Bulgarian, </a:t>
            </a:r>
            <a:r>
              <a:rPr lang="en-U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Bunjevacki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Hungarian, Romanian, </a:t>
            </a:r>
            <a:r>
              <a:rPr lang="en-U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Ruthenian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Slovak, Ukrainian, Croatian, Czech)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Chess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Foreign language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Physical education - selected sport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Informatics and computing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Everyday life in the past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Drawing, painting and sculpturing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Choir and orchestra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Household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5338" y="2212110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Second mandatory elective</a:t>
            </a:r>
            <a:r>
              <a:rPr lang="en-US" b="0" dirty="0"/>
              <a:t>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765" y="3344435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Civic Education</a:t>
            </a:r>
          </a:p>
        </p:txBody>
      </p:sp>
    </p:spTree>
    <p:extLst>
      <p:ext uri="{BB962C8B-B14F-4D97-AF65-F5344CB8AC3E}">
        <p14:creationId xmlns:p14="http://schemas.microsoft.com/office/powerpoint/2010/main" val="41946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40" y="251813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Increasing the teaching norm (for some teachers)…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8714" y="1394945"/>
            <a:ext cx="4180115" cy="345168"/>
          </a:xfrm>
          <a:prstGeom prst="rect">
            <a:avLst/>
          </a:prstGeom>
          <a:noFill/>
          <a:ln w="38100">
            <a:solidFill>
              <a:srgbClr val="002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00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Hours of Work done by Math teachers</a:t>
            </a:r>
            <a:endParaRPr lang="en-US" sz="1500" b="1" dirty="0">
              <a:solidFill>
                <a:srgbClr val="002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358" y="6441646"/>
            <a:ext cx="1401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accent2"/>
                </a:solidFill>
                <a:latin typeface="+mj-lt"/>
              </a:rPr>
              <a:t>Source: </a:t>
            </a:r>
            <a:r>
              <a:rPr lang="en-US" sz="1000" b="0" dirty="0" smtClean="0">
                <a:solidFill>
                  <a:schemeClr val="accent2"/>
                </a:solidFill>
                <a:latin typeface="+mj-lt"/>
              </a:rPr>
              <a:t>TALIS, 2013.</a:t>
            </a:r>
            <a:endParaRPr lang="en-US" sz="10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8836" y="2629479"/>
            <a:ext cx="1594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….Could bring some savings in the short-term without compromising quality of education.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575353" y="1389692"/>
            <a:ext cx="1960566" cy="345168"/>
          </a:xfrm>
          <a:prstGeom prst="rect">
            <a:avLst/>
          </a:prstGeom>
          <a:noFill/>
          <a:ln w="38100">
            <a:solidFill>
              <a:srgbClr val="002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00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Teaching</a:t>
            </a:r>
            <a:endParaRPr lang="en-US" sz="1500" b="1" dirty="0">
              <a:solidFill>
                <a:srgbClr val="002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889219"/>
              </p:ext>
            </p:extLst>
          </p:nvPr>
        </p:nvGraphicFramePr>
        <p:xfrm>
          <a:off x="306677" y="1690051"/>
          <a:ext cx="4572000" cy="473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489432"/>
              </p:ext>
            </p:extLst>
          </p:nvPr>
        </p:nvGraphicFramePr>
        <p:xfrm>
          <a:off x="4778829" y="1618667"/>
          <a:ext cx="4130566" cy="470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22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3644" y="1556835"/>
            <a:ext cx="7772400" cy="4837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0" dirty="0" smtClean="0"/>
          </a:p>
          <a:p>
            <a:r>
              <a:rPr lang="en-US" sz="2800" b="0" dirty="0" smtClean="0"/>
              <a:t>Education spending is </a:t>
            </a:r>
            <a:r>
              <a:rPr lang="en-US" sz="2800" dirty="0" smtClean="0"/>
              <a:t>allocated based on inputs </a:t>
            </a:r>
            <a:r>
              <a:rPr lang="en-US" sz="2800" b="0" dirty="0" smtClean="0"/>
              <a:t>(often based on number of classes).</a:t>
            </a:r>
          </a:p>
          <a:p>
            <a:pPr marL="800100" lvl="3" indent="-342900"/>
            <a:r>
              <a:rPr lang="en-US" b="0" dirty="0"/>
              <a:t>Secretary, administrative and financial staff/officer are allocated based on number of </a:t>
            </a:r>
            <a:r>
              <a:rPr lang="en-US" b="0" dirty="0" smtClean="0"/>
              <a:t>classes.</a:t>
            </a:r>
          </a:p>
          <a:p>
            <a:pPr marL="800100" lvl="3" indent="-342900"/>
            <a:r>
              <a:rPr lang="en-US" b="0" dirty="0" smtClean="0"/>
              <a:t>Cleaning </a:t>
            </a:r>
            <a:r>
              <a:rPr lang="en-US" b="0" dirty="0"/>
              <a:t>staff are allocated based on the size and type of school.</a:t>
            </a:r>
          </a:p>
          <a:p>
            <a:pPr marL="800100" lvl="3" indent="-342900"/>
            <a:endParaRPr lang="en-US" b="0" dirty="0"/>
          </a:p>
          <a:p>
            <a:r>
              <a:rPr lang="en-US" sz="2800" b="0" dirty="0" smtClean="0"/>
              <a:t>It could be made more equitable if it is allocated on the number of students.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Examples of norms that may be inefficient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99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7750" y="2686050"/>
            <a:ext cx="8096250" cy="104775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7335" y="2914486"/>
            <a:ext cx="563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1—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074" y="3206874"/>
            <a:ext cx="526926" cy="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Options for reform</a:t>
            </a:r>
            <a:r>
              <a:rPr lang="en-US" sz="3100" dirty="0" smtClean="0"/>
              <a:t>—No silver bullet for savings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2700" dirty="0" smtClean="0"/>
              <a:t>(almost all need a change in a law/bylaw)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0985" y="991506"/>
            <a:ext cx="870842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000" kern="0" dirty="0" smtClean="0">
                <a:solidFill>
                  <a:schemeClr val="tx1"/>
                </a:solidFill>
              </a:rPr>
              <a:t>Short-term (calendar year 2016)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 smtClean="0">
              <a:solidFill>
                <a:srgbClr val="002345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b="0" kern="0" dirty="0" smtClean="0">
                <a:solidFill>
                  <a:srgbClr val="002345"/>
                </a:solidFill>
              </a:rPr>
              <a:t>Bring </a:t>
            </a:r>
            <a:r>
              <a:rPr lang="en-US" sz="2000" kern="0" dirty="0" smtClean="0">
                <a:solidFill>
                  <a:srgbClr val="002345"/>
                </a:solidFill>
              </a:rPr>
              <a:t>teaching loads </a:t>
            </a:r>
            <a:r>
              <a:rPr lang="en-US" sz="2000" b="0" kern="0" dirty="0" smtClean="0">
                <a:solidFill>
                  <a:srgbClr val="002345"/>
                </a:solidFill>
              </a:rPr>
              <a:t>for selected subjects closer to international benchmarks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sz="2000" b="0" kern="0" dirty="0" smtClean="0">
                <a:solidFill>
                  <a:srgbClr val="002345"/>
                </a:solidFill>
              </a:rPr>
              <a:t>Review the </a:t>
            </a:r>
            <a:r>
              <a:rPr lang="en-US" sz="2000" kern="0" dirty="0" smtClean="0">
                <a:solidFill>
                  <a:srgbClr val="002345"/>
                </a:solidFill>
              </a:rPr>
              <a:t>complexity of the curriculum </a:t>
            </a:r>
            <a:r>
              <a:rPr lang="en-US" sz="2000" b="0" kern="0" dirty="0" smtClean="0">
                <a:solidFill>
                  <a:srgbClr val="002345"/>
                </a:solidFill>
              </a:rPr>
              <a:t>(especially in grades 5-8 and TVET)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000" kern="0" dirty="0" smtClean="0">
                <a:solidFill>
                  <a:schemeClr val="tx1"/>
                </a:solidFill>
              </a:rPr>
              <a:t>Medium-term (2-3 years)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Assess the feasibility of </a:t>
            </a:r>
            <a:r>
              <a:rPr lang="en-US" sz="2000" kern="0" dirty="0" smtClean="0">
                <a:solidFill>
                  <a:srgbClr val="002345"/>
                </a:solidFill>
                <a:latin typeface="+mn-lt"/>
              </a:rPr>
              <a:t>school network optimization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sz="2000" b="0" kern="0" dirty="0">
                <a:solidFill>
                  <a:srgbClr val="002345"/>
                </a:solidFill>
                <a:latin typeface="+mn-lt"/>
              </a:rPr>
              <a:t>Improve </a:t>
            </a:r>
            <a:r>
              <a:rPr lang="en-US" sz="2000" kern="0" dirty="0">
                <a:solidFill>
                  <a:srgbClr val="002345"/>
                </a:solidFill>
                <a:latin typeface="+mn-lt"/>
              </a:rPr>
              <a:t>administrative productivity</a:t>
            </a:r>
            <a:r>
              <a:rPr lang="en-US" sz="2000" b="0" kern="0" dirty="0">
                <a:solidFill>
                  <a:srgbClr val="002345"/>
                </a:solidFill>
                <a:latin typeface="+mn-lt"/>
              </a:rPr>
              <a:t> (streamline </a:t>
            </a: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procedures) </a:t>
            </a:r>
            <a:r>
              <a:rPr lang="en-US" sz="2000" b="0" kern="0" dirty="0">
                <a:solidFill>
                  <a:srgbClr val="002345"/>
                </a:solidFill>
                <a:latin typeface="+mn-lt"/>
              </a:rPr>
              <a:t>&amp; assess feasibility of </a:t>
            </a:r>
            <a:r>
              <a:rPr lang="en-US" sz="2000" kern="0" dirty="0">
                <a:solidFill>
                  <a:srgbClr val="002345"/>
                </a:solidFill>
                <a:latin typeface="+mn-lt"/>
              </a:rPr>
              <a:t>consolidating administration in small schools</a:t>
            </a:r>
            <a:r>
              <a:rPr lang="en-US" sz="2000" b="0" kern="0" dirty="0">
                <a:solidFill>
                  <a:srgbClr val="002345"/>
                </a:solidFill>
                <a:latin typeface="+mn-lt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b="0" dirty="0" smtClean="0">
                <a:solidFill>
                  <a:srgbClr val="002345"/>
                </a:solidFill>
                <a:latin typeface="+mn-lt"/>
              </a:rPr>
              <a:t>Review</a:t>
            </a:r>
            <a:r>
              <a:rPr lang="en-US" sz="2000" b="0" dirty="0">
                <a:solidFill>
                  <a:srgbClr val="002345"/>
                </a:solidFill>
                <a:latin typeface="+mn-lt"/>
              </a:rPr>
              <a:t>, </a:t>
            </a:r>
            <a:r>
              <a:rPr lang="en-US" sz="2000" b="0" dirty="0" smtClean="0">
                <a:solidFill>
                  <a:srgbClr val="002345"/>
                </a:solidFill>
                <a:latin typeface="+mn-lt"/>
              </a:rPr>
              <a:t>modify, </a:t>
            </a:r>
            <a:r>
              <a:rPr lang="en-US" sz="2000" b="0" dirty="0">
                <a:solidFill>
                  <a:srgbClr val="002345"/>
                </a:solidFill>
                <a:latin typeface="+mn-lt"/>
              </a:rPr>
              <a:t>and enforce </a:t>
            </a:r>
            <a:r>
              <a:rPr lang="en-US" sz="2000" dirty="0">
                <a:solidFill>
                  <a:srgbClr val="002345"/>
                </a:solidFill>
                <a:latin typeface="+mn-lt"/>
              </a:rPr>
              <a:t>organizational </a:t>
            </a:r>
            <a:r>
              <a:rPr lang="en-US" sz="2000" dirty="0" smtClean="0">
                <a:solidFill>
                  <a:srgbClr val="002345"/>
                </a:solidFill>
                <a:latin typeface="+mn-lt"/>
              </a:rPr>
              <a:t>and staffing norms</a:t>
            </a:r>
            <a:endParaRPr lang="en-US" sz="2000" b="0" dirty="0" smtClean="0">
              <a:solidFill>
                <a:srgbClr val="002345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b="0" dirty="0" smtClean="0">
                <a:solidFill>
                  <a:srgbClr val="002345"/>
                </a:solidFill>
                <a:latin typeface="+mn-lt"/>
              </a:rPr>
              <a:t>Encourage </a:t>
            </a:r>
            <a:r>
              <a:rPr lang="en-US" sz="2000" b="0" dirty="0">
                <a:solidFill>
                  <a:srgbClr val="002345"/>
                </a:solidFill>
                <a:latin typeface="+mn-lt"/>
              </a:rPr>
              <a:t>teachers </a:t>
            </a:r>
            <a:r>
              <a:rPr lang="en-US" sz="2000" b="0" dirty="0" smtClean="0">
                <a:solidFill>
                  <a:srgbClr val="002345"/>
                </a:solidFill>
                <a:latin typeface="+mn-lt"/>
              </a:rPr>
              <a:t>above Grade 4 to </a:t>
            </a:r>
            <a:r>
              <a:rPr lang="en-US" sz="2000" b="0" dirty="0">
                <a:solidFill>
                  <a:srgbClr val="002345"/>
                </a:solidFill>
                <a:latin typeface="+mn-lt"/>
              </a:rPr>
              <a:t>qualify </a:t>
            </a:r>
            <a:r>
              <a:rPr lang="en-US" sz="2000" b="0" dirty="0" smtClean="0">
                <a:solidFill>
                  <a:srgbClr val="002345"/>
                </a:solidFill>
                <a:latin typeface="+mn-lt"/>
              </a:rPr>
              <a:t>to </a:t>
            </a:r>
            <a:r>
              <a:rPr lang="en-US" sz="2000" dirty="0" smtClean="0">
                <a:solidFill>
                  <a:srgbClr val="002345"/>
                </a:solidFill>
                <a:latin typeface="+mn-lt"/>
              </a:rPr>
              <a:t>teach two subjects </a:t>
            </a:r>
            <a:r>
              <a:rPr lang="en-US" sz="2000" b="0" dirty="0" smtClean="0">
                <a:solidFill>
                  <a:srgbClr val="002345"/>
                </a:solidFill>
                <a:latin typeface="+mn-lt"/>
              </a:rPr>
              <a:t>(multidiscipline)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Reform or </a:t>
            </a:r>
            <a:r>
              <a:rPr lang="en-US" sz="2000" kern="0" dirty="0" smtClean="0">
                <a:solidFill>
                  <a:srgbClr val="002345"/>
                </a:solidFill>
                <a:latin typeface="+mn-lt"/>
              </a:rPr>
              <a:t>simplify the curriculum </a:t>
            </a: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(including TVET profiles)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Pilot alternative mechanisms of </a:t>
            </a:r>
            <a:r>
              <a:rPr lang="en-US" sz="2000" kern="0" dirty="0" smtClean="0">
                <a:solidFill>
                  <a:srgbClr val="002345"/>
                </a:solidFill>
                <a:latin typeface="+mn-lt"/>
              </a:rPr>
              <a:t>school financing </a:t>
            </a: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(output-based instead of input-based)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000" kern="0" dirty="0">
              <a:solidFill>
                <a:srgbClr val="00234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4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Other policies to improve education service delivery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5578" y="1470853"/>
            <a:ext cx="870842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000" kern="0" dirty="0">
              <a:solidFill>
                <a:srgbClr val="002345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171" y="16002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 the coverage of ECD, </a:t>
            </a:r>
            <a:r>
              <a:rPr lang="en-US" sz="2000" b="0" dirty="0"/>
              <a:t>particularly for </a:t>
            </a:r>
            <a:r>
              <a:rPr lang="en-US" sz="2000" b="0" dirty="0" smtClean="0"/>
              <a:t>vulnerable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Measuring learning </a:t>
            </a:r>
            <a:r>
              <a:rPr lang="en-US" sz="2000" dirty="0"/>
              <a:t>outcomes </a:t>
            </a:r>
            <a:r>
              <a:rPr lang="en-US" sz="2000" b="0" dirty="0"/>
              <a:t>at the school level on a regular basis; </a:t>
            </a:r>
            <a:r>
              <a:rPr lang="en-US" sz="2000" dirty="0"/>
              <a:t>and liking schools inputs </a:t>
            </a:r>
            <a:r>
              <a:rPr lang="en-US" sz="2000" b="0" dirty="0"/>
              <a:t>(resources) </a:t>
            </a:r>
            <a:r>
              <a:rPr lang="en-US" sz="2000" dirty="0"/>
              <a:t>with outputs </a:t>
            </a:r>
            <a:r>
              <a:rPr lang="en-US" sz="2000" b="0" dirty="0"/>
              <a:t>(learning scores) </a:t>
            </a:r>
            <a:r>
              <a:rPr lang="en-US" sz="2000" dirty="0"/>
              <a:t>to better inform policy decision-makin</a:t>
            </a:r>
            <a:r>
              <a:rPr lang="en-US" sz="2000" b="0" dirty="0"/>
              <a:t>g in addition to equity measures (through </a:t>
            </a:r>
            <a:r>
              <a:rPr lang="en-US" sz="2000" dirty="0"/>
              <a:t>an EMIS system</a:t>
            </a:r>
            <a:r>
              <a:rPr lang="en-US" sz="2000" b="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Improve </a:t>
            </a:r>
            <a:r>
              <a:rPr lang="en-US" sz="2000" dirty="0"/>
              <a:t>the equity of teacher quality and distribution </a:t>
            </a:r>
            <a:r>
              <a:rPr lang="en-US" sz="2000" b="0" dirty="0" smtClean="0"/>
              <a:t>by </a:t>
            </a:r>
            <a:r>
              <a:rPr lang="en-US" sz="2000" b="0" dirty="0"/>
              <a:t>conducting a review of existing teacher deployment policies</a:t>
            </a:r>
            <a:r>
              <a:rPr lang="en-US" sz="2000" b="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Realigning </a:t>
            </a:r>
            <a:r>
              <a:rPr lang="en-US" sz="2000" dirty="0"/>
              <a:t>teacher deployment policies </a:t>
            </a:r>
            <a:r>
              <a:rPr lang="en-US" sz="2000" b="0" dirty="0"/>
              <a:t>to ensure that students in vulnerable and underserved areas have access to high-quality professional pedagogues. </a:t>
            </a: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Improving teaching practices</a:t>
            </a:r>
            <a:r>
              <a:rPr lang="en-US" sz="2000" b="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7750" y="2686050"/>
            <a:ext cx="8096250" cy="104775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1575" y="2917537"/>
            <a:ext cx="7632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3—International Experience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074" y="3206874"/>
            <a:ext cx="526926" cy="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Areas of focus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985" y="2023788"/>
            <a:ext cx="8030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AutoNum type="arabicPeriod"/>
            </a:pPr>
            <a:r>
              <a:rPr lang="en-US" sz="2800" b="0" dirty="0" smtClean="0"/>
              <a:t>Alternative approaches to school financing</a:t>
            </a:r>
          </a:p>
          <a:p>
            <a:pPr marL="461963" indent="-461963">
              <a:buAutoNum type="arabicPeriod"/>
            </a:pPr>
            <a:endParaRPr lang="en-US" sz="2800" b="0" dirty="0" smtClean="0"/>
          </a:p>
          <a:p>
            <a:pPr marL="461963" indent="-461963">
              <a:buAutoNum type="arabicPeriod"/>
            </a:pPr>
            <a:r>
              <a:rPr lang="en-US" sz="2800" b="0" dirty="0" smtClean="0"/>
              <a:t>School network optimization</a:t>
            </a:r>
          </a:p>
          <a:p>
            <a:pPr marL="461963" indent="-461963">
              <a:buAutoNum type="arabicPeriod"/>
            </a:pPr>
            <a:endParaRPr lang="en-US" sz="2800" b="0" dirty="0" smtClean="0"/>
          </a:p>
          <a:p>
            <a:endParaRPr lang="en-US" sz="2800" b="0" dirty="0" smtClean="0"/>
          </a:p>
          <a:p>
            <a:pPr marL="461963" indent="-461963">
              <a:buAutoNum type="arabicPeriod"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0892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What is Per Student Financing?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4" y="1568825"/>
            <a:ext cx="8462029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000" kern="0" dirty="0" smtClean="0">
                <a:solidFill>
                  <a:srgbClr val="002345"/>
                </a:solidFill>
              </a:rPr>
              <a:t>Also known as: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kern="0" dirty="0" smtClean="0">
              <a:solidFill>
                <a:srgbClr val="002345"/>
              </a:solidFill>
              <a:latin typeface="+mn-lt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624388" algn="l"/>
                <a:tab pos="5033963" algn="l"/>
              </a:tabLst>
            </a:pPr>
            <a:r>
              <a:rPr lang="en-US" sz="2000" b="0" kern="0" dirty="0" smtClean="0">
                <a:solidFill>
                  <a:srgbClr val="002345"/>
                </a:solidFill>
              </a:rPr>
              <a:t>Formula Financing	</a:t>
            </a:r>
            <a:r>
              <a:rPr lang="en-US" sz="1400" b="0" kern="0" dirty="0" smtClean="0">
                <a:solidFill>
                  <a:srgbClr val="002345"/>
                </a:solidFill>
                <a:sym typeface="Symbol" panose="05050102010706020507" pitchFamily="18" charset="2"/>
              </a:rPr>
              <a:t></a:t>
            </a:r>
            <a:r>
              <a:rPr lang="en-US" sz="2000" b="0" kern="0" dirty="0" smtClean="0">
                <a:solidFill>
                  <a:srgbClr val="002345"/>
                </a:solidFill>
                <a:sym typeface="Symbol" panose="05050102010706020507" pitchFamily="18" charset="2"/>
              </a:rPr>
              <a:t>	</a:t>
            </a:r>
            <a:r>
              <a:rPr lang="en-US" sz="2000" b="0" kern="0" dirty="0" smtClean="0">
                <a:solidFill>
                  <a:srgbClr val="002345"/>
                </a:solidFill>
              </a:rPr>
              <a:t>Result-Based Financing</a:t>
            </a:r>
            <a:endParaRPr lang="en-US" sz="2000" kern="0" dirty="0" smtClean="0">
              <a:solidFill>
                <a:srgbClr val="002345"/>
              </a:solidFill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624388" algn="l"/>
                <a:tab pos="5033963" algn="l"/>
              </a:tabLst>
            </a:pPr>
            <a:r>
              <a:rPr lang="en-US" sz="2000" b="0" kern="0" dirty="0" smtClean="0">
                <a:solidFill>
                  <a:srgbClr val="002345"/>
                </a:solidFill>
              </a:rPr>
              <a:t>Per Capita (“Capitation”) Financing	</a:t>
            </a:r>
            <a:r>
              <a:rPr lang="en-US" sz="1400" b="0" kern="0" dirty="0" smtClean="0">
                <a:solidFill>
                  <a:srgbClr val="002345"/>
                </a:solidFill>
                <a:sym typeface="Symbol" panose="05050102010706020507" pitchFamily="18" charset="2"/>
              </a:rPr>
              <a:t></a:t>
            </a:r>
            <a:r>
              <a:rPr lang="en-US" sz="2000" b="0" kern="0" dirty="0" smtClean="0">
                <a:solidFill>
                  <a:srgbClr val="002345"/>
                </a:solidFill>
                <a:sym typeface="Symbol" panose="05050102010706020507" pitchFamily="18" charset="2"/>
              </a:rPr>
              <a:t> 	</a:t>
            </a:r>
            <a:r>
              <a:rPr lang="en-US" sz="2000" b="0" kern="0" dirty="0" smtClean="0">
                <a:solidFill>
                  <a:srgbClr val="002345"/>
                </a:solidFill>
              </a:rPr>
              <a:t>Output-Based Financing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624388" algn="l"/>
                <a:tab pos="5033963" algn="l"/>
              </a:tabLst>
            </a:pPr>
            <a:r>
              <a:rPr lang="en-US" sz="2000" b="0" kern="0" dirty="0" smtClean="0">
                <a:solidFill>
                  <a:srgbClr val="002345"/>
                </a:solidFill>
              </a:rPr>
              <a:t>“Money Follows the Student”	</a:t>
            </a:r>
            <a:r>
              <a:rPr lang="en-US" sz="1400" b="0" kern="0" dirty="0" smtClean="0">
                <a:solidFill>
                  <a:srgbClr val="002345"/>
                </a:solidFill>
                <a:sym typeface="Symbol" panose="05050102010706020507" pitchFamily="18" charset="2"/>
              </a:rPr>
              <a:t>	</a:t>
            </a:r>
            <a:r>
              <a:rPr lang="en-US" sz="2000" b="0" kern="0" dirty="0" smtClean="0">
                <a:solidFill>
                  <a:srgbClr val="002345"/>
                </a:solidFill>
              </a:rPr>
              <a:t>Enrollment-Based Financing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kern="0" dirty="0">
              <a:solidFill>
                <a:srgbClr val="00234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000" kern="0" dirty="0" smtClean="0">
                <a:solidFill>
                  <a:srgbClr val="002345"/>
                </a:solidFill>
              </a:rPr>
              <a:t>This is the approach used in Western Europe and most OECD member countries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kern="0" dirty="0">
              <a:solidFill>
                <a:srgbClr val="00234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First piloted in the late 1960s and 1970s, then used to finance whole school systems in the UK, Netherlands, New Zealand by the 1990s </a:t>
            </a:r>
            <a:r>
              <a:rPr lang="en-US" sz="1200" b="0" i="1" kern="0" dirty="0" smtClean="0">
                <a:solidFill>
                  <a:srgbClr val="002345"/>
                </a:solidFill>
              </a:rPr>
              <a:t>(</a:t>
            </a:r>
            <a:r>
              <a:rPr lang="en-US" sz="1200" b="0" i="1" kern="0" dirty="0" err="1" smtClean="0">
                <a:solidFill>
                  <a:srgbClr val="002345"/>
                </a:solidFill>
              </a:rPr>
              <a:t>Fazekas</a:t>
            </a:r>
            <a:r>
              <a:rPr lang="en-US" sz="1200" b="0" i="1" kern="0" dirty="0" smtClean="0">
                <a:solidFill>
                  <a:srgbClr val="002345"/>
                </a:solidFill>
              </a:rPr>
              <a:t> 2012)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kern="0" dirty="0" smtClean="0">
              <a:solidFill>
                <a:srgbClr val="00234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Used widely in transition countries of Central and Eastern Europe since the early 2000s </a:t>
            </a:r>
            <a:r>
              <a:rPr lang="en-US" sz="1200" b="0" i="1" kern="0" dirty="0" smtClean="0">
                <a:solidFill>
                  <a:srgbClr val="002345"/>
                </a:solidFill>
              </a:rPr>
              <a:t>(Alonso and Sánchez 2011)</a:t>
            </a:r>
            <a:endParaRPr lang="en-US" sz="2000" kern="0" dirty="0">
              <a:solidFill>
                <a:srgbClr val="00234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Input-Oriented vs. Output-Oriented Financing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61922" y="1369129"/>
          <a:ext cx="8460098" cy="4907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21180"/>
                <a:gridCol w="3319459"/>
                <a:gridCol w="331945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Input-Oriented </a:t>
                      </a:r>
                    </a:p>
                    <a:p>
                      <a:pPr algn="ctr"/>
                      <a:r>
                        <a:rPr lang="en-US" dirty="0" smtClean="0"/>
                        <a:t>Financing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Output-Oriented </a:t>
                      </a:r>
                    </a:p>
                    <a:p>
                      <a:pPr algn="ctr"/>
                      <a:r>
                        <a:rPr lang="en-US" dirty="0" smtClean="0"/>
                        <a:t>Financing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Efficiency &amp; </a:t>
                      </a:r>
                    </a:p>
                    <a:p>
                      <a:r>
                        <a:rPr lang="en-US" sz="1800" b="1" dirty="0" smtClean="0"/>
                        <a:t>Incentives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Encourages use of </a:t>
                      </a:r>
                      <a:r>
                        <a:rPr lang="en-US" sz="1600" b="1" u="sng" dirty="0" smtClean="0"/>
                        <a:t>more inputs</a:t>
                      </a:r>
                      <a:r>
                        <a:rPr lang="en-US" sz="1600" b="1" dirty="0" smtClean="0"/>
                        <a:t> (e.g., teachers, classes, auxiliary staff)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Encourages higher degree of outputs, </a:t>
                      </a:r>
                      <a:r>
                        <a:rPr lang="en-US" sz="1600" b="1" u="sng" dirty="0" smtClean="0"/>
                        <a:t>achieving of results</a:t>
                      </a:r>
                      <a:r>
                        <a:rPr lang="en-US" sz="1600" b="1" dirty="0" smtClean="0"/>
                        <a:t> (e.g., students enrolled)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Transparency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Each school receives resources based on past allocations and ability to </a:t>
                      </a:r>
                      <a:r>
                        <a:rPr lang="en-US" sz="1600" b="1" u="sng" dirty="0" smtClean="0"/>
                        <a:t>lobby or negotiate</a:t>
                      </a:r>
                      <a:r>
                        <a:rPr lang="en-US" sz="1600" b="1" dirty="0" smtClean="0"/>
                        <a:t> year-to-year increases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Each school receives allocation based on a </a:t>
                      </a:r>
                      <a:r>
                        <a:rPr lang="en-US" sz="1600" b="1" u="sng" dirty="0" smtClean="0"/>
                        <a:t>clear predetermined formula</a:t>
                      </a:r>
                      <a:endParaRPr lang="en-US" sz="16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Equity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Focus is on </a:t>
                      </a:r>
                      <a:r>
                        <a:rPr lang="en-US" sz="1600" b="1" u="sng" dirty="0" smtClean="0"/>
                        <a:t>equality</a:t>
                      </a:r>
                      <a:r>
                        <a:rPr lang="en-US" sz="1600" b="1" u="sng" baseline="0" dirty="0" smtClean="0"/>
                        <a:t> </a:t>
                      </a:r>
                      <a:r>
                        <a:rPr lang="en-US" sz="1600" b="1" u="sng" dirty="0" smtClean="0"/>
                        <a:t>of inputs</a:t>
                      </a:r>
                      <a:r>
                        <a:rPr lang="en-US" sz="1600" b="1" dirty="0" smtClean="0"/>
                        <a:t>, not on provision of equitable learning conditions (such as in schools with differential needs)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Funding formula can be used to achieve </a:t>
                      </a:r>
                      <a:r>
                        <a:rPr lang="en-US" sz="1600" b="1" u="sng" dirty="0" smtClean="0"/>
                        <a:t>equity-related</a:t>
                      </a:r>
                      <a:r>
                        <a:rPr lang="en-US" sz="1600" b="1" u="sng" baseline="0" dirty="0" smtClean="0"/>
                        <a:t> </a:t>
                      </a:r>
                      <a:r>
                        <a:rPr lang="en-US" sz="1600" b="1" u="sng" dirty="0" smtClean="0"/>
                        <a:t>policy goals</a:t>
                      </a:r>
                      <a:r>
                        <a:rPr lang="en-US" sz="1600" b="1" dirty="0" smtClean="0"/>
                        <a:t> (e.g.,</a:t>
                      </a:r>
                      <a:r>
                        <a:rPr lang="en-US" sz="1600" b="1" baseline="0" dirty="0" smtClean="0"/>
                        <a:t> more funding for schools with poor students)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Autonomy &amp; </a:t>
                      </a:r>
                    </a:p>
                    <a:p>
                      <a:r>
                        <a:rPr lang="en-US" sz="1800" b="1" dirty="0" smtClean="0"/>
                        <a:t>Accountability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School</a:t>
                      </a:r>
                      <a:r>
                        <a:rPr lang="en-US" sz="1600" b="1" baseline="0" dirty="0" smtClean="0"/>
                        <a:t> directors are bound by </a:t>
                      </a:r>
                      <a:r>
                        <a:rPr lang="en-US" sz="1600" b="1" u="sng" baseline="0" dirty="0" smtClean="0"/>
                        <a:t>restrictive input norms</a:t>
                      </a:r>
                      <a:r>
                        <a:rPr lang="en-US" sz="1600" b="1" baseline="0" dirty="0" smtClean="0"/>
                        <a:t> set by the central government (often decades ago)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School directors can decide how best to use resources for their school, are held </a:t>
                      </a:r>
                      <a:r>
                        <a:rPr lang="en-US" sz="1600" b="1" u="sng" dirty="0" smtClean="0"/>
                        <a:t>accountable for results</a:t>
                      </a:r>
                      <a:endParaRPr lang="en-US" sz="1600" b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4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Transition toward Per Student Financing in Eastern Europe and Central Asia (ECA)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9919" y="6396225"/>
            <a:ext cx="3985571" cy="3393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200" b="0" i="1" kern="0" dirty="0" smtClean="0">
                <a:solidFill>
                  <a:srgbClr val="002345"/>
                </a:solidFill>
              </a:rPr>
              <a:t>Source: Adapted from </a:t>
            </a:r>
            <a:r>
              <a:rPr lang="en-US" sz="1200" b="0" i="1" kern="0" dirty="0" err="1" smtClean="0">
                <a:solidFill>
                  <a:srgbClr val="002345"/>
                </a:solidFill>
              </a:rPr>
              <a:t>Sondergaard</a:t>
            </a:r>
            <a:r>
              <a:rPr lang="en-US" sz="1200" b="0" i="1" kern="0" dirty="0" smtClean="0">
                <a:solidFill>
                  <a:srgbClr val="002345"/>
                </a:solidFill>
              </a:rPr>
              <a:t> and </a:t>
            </a:r>
            <a:r>
              <a:rPr lang="en-US" sz="1200" b="0" i="1" kern="0" dirty="0" err="1" smtClean="0">
                <a:solidFill>
                  <a:srgbClr val="002345"/>
                </a:solidFill>
              </a:rPr>
              <a:t>Murthi</a:t>
            </a:r>
            <a:r>
              <a:rPr lang="en-US" sz="1200" b="0" i="1" kern="0" dirty="0" smtClean="0">
                <a:solidFill>
                  <a:srgbClr val="002345"/>
                </a:solidFill>
              </a:rPr>
              <a:t> 2012.</a:t>
            </a:r>
            <a:endParaRPr lang="en-US" sz="2000" kern="0" dirty="0">
              <a:solidFill>
                <a:srgbClr val="002345"/>
              </a:solidFill>
              <a:latin typeface="+mn-lt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075528" y="1369244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4"/>
          <p:cNvSpPr/>
          <p:nvPr/>
        </p:nvSpPr>
        <p:spPr>
          <a:xfrm>
            <a:off x="3225945" y="4470314"/>
            <a:ext cx="1276637" cy="117525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Azerbaijan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Bosnia </a:t>
            </a:r>
            <a:r>
              <a:rPr lang="it-IT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Herzegovina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</a:p>
        </p:txBody>
      </p:sp>
      <p:sp>
        <p:nvSpPr>
          <p:cNvPr id="13" name="Rounded Rectangle 4"/>
          <p:cNvSpPr/>
          <p:nvPr/>
        </p:nvSpPr>
        <p:spPr>
          <a:xfrm>
            <a:off x="1773282" y="5484227"/>
            <a:ext cx="1276637" cy="125290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Albania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</a:p>
        </p:txBody>
      </p:sp>
      <p:sp>
        <p:nvSpPr>
          <p:cNvPr id="14" name="Rounded Rectangle 4"/>
          <p:cNvSpPr/>
          <p:nvPr/>
        </p:nvSpPr>
        <p:spPr>
          <a:xfrm>
            <a:off x="4585876" y="3595264"/>
            <a:ext cx="1524000" cy="96202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Belarus (2014)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 (2013)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(1998)</a:t>
            </a:r>
          </a:p>
        </p:txBody>
      </p:sp>
      <p:sp>
        <p:nvSpPr>
          <p:cNvPr id="15" name="Rounded Rectangle 4"/>
          <p:cNvSpPr/>
          <p:nvPr/>
        </p:nvSpPr>
        <p:spPr>
          <a:xfrm>
            <a:off x="6691903" y="2732690"/>
            <a:ext cx="1874851" cy="356615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Armenia (2005)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 (2008)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Republic (1992)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Estonia (2001)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(2007)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 (1990)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Kosovo (2002)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Kyrgyz Republic (2013)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 (2009)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Lithuania (2001)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Macedonia (2009)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Moldova (2013)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 (2000)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 (2010)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 Republic (2004)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fi-FI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Tajikistan (</a:t>
            </a: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2010)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Uzbekistan (2010)</a:t>
            </a:r>
            <a:endParaRPr lang="it-IT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Features of school financing formulas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6" y="1568825"/>
            <a:ext cx="6711456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000" u="sng" kern="0" dirty="0" smtClean="0">
                <a:solidFill>
                  <a:srgbClr val="002345"/>
                </a:solidFill>
              </a:rPr>
              <a:t>Formula design</a:t>
            </a:r>
            <a:r>
              <a:rPr lang="en-US" sz="2000" kern="0" dirty="0" smtClean="0">
                <a:solidFill>
                  <a:srgbClr val="002345"/>
                </a:solidFill>
              </a:rPr>
              <a:t>: From very simple to complex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kern="0" dirty="0" smtClean="0">
              <a:solidFill>
                <a:srgbClr val="00234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sz="2000" i="1" kern="0" dirty="0" smtClean="0">
              <a:solidFill>
                <a:srgbClr val="00234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sz="2000" i="1" kern="0" dirty="0" smtClean="0">
              <a:solidFill>
                <a:srgbClr val="00234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sz="2000" i="1" kern="0" dirty="0" smtClean="0">
              <a:solidFill>
                <a:srgbClr val="00234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2000" i="1" kern="0" dirty="0" smtClean="0">
                <a:solidFill>
                  <a:srgbClr val="002345"/>
                </a:solidFill>
                <a:latin typeface="+mn-lt"/>
              </a:rPr>
              <a:t>Total School Budget = A * N + B</a:t>
            </a:r>
            <a:r>
              <a:rPr lang="en-US" sz="2000" kern="0" dirty="0" smtClean="0">
                <a:solidFill>
                  <a:srgbClr val="002345"/>
                </a:solidFill>
                <a:latin typeface="+mn-lt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b="0" kern="0" dirty="0" smtClean="0">
                <a:solidFill>
                  <a:srgbClr val="002345"/>
                </a:solidFill>
                <a:latin typeface="+mn-lt"/>
              </a:rPr>
              <a:t>where N is the number of students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sz="2000" b="0" i="1" kern="0" dirty="0" smtClean="0">
              <a:solidFill>
                <a:srgbClr val="00234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sz="2000" b="0" i="1" kern="0" dirty="0">
              <a:solidFill>
                <a:srgbClr val="00234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sz="2000" b="0" i="1" kern="0" dirty="0" smtClean="0">
              <a:solidFill>
                <a:srgbClr val="00234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sz="2000" b="0" i="1" kern="0" dirty="0">
              <a:solidFill>
                <a:srgbClr val="00234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2000" i="1" kern="0" dirty="0" smtClean="0">
                <a:solidFill>
                  <a:srgbClr val="002345"/>
                </a:solidFill>
                <a:latin typeface="+mn-lt"/>
              </a:rPr>
              <a:t>School Basket = </a:t>
            </a:r>
            <a:r>
              <a:rPr lang="en-US" sz="2000" i="1" kern="0" dirty="0" err="1" smtClean="0">
                <a:solidFill>
                  <a:srgbClr val="002345"/>
                </a:solidFill>
                <a:latin typeface="+mn-lt"/>
              </a:rPr>
              <a:t>K</a:t>
            </a:r>
            <a:r>
              <a:rPr lang="en-US" sz="2000" i="1" kern="0" baseline="-25000" dirty="0" err="1" smtClean="0">
                <a:solidFill>
                  <a:srgbClr val="002345"/>
                </a:solidFill>
                <a:latin typeface="+mn-lt"/>
              </a:rPr>
              <a:t>teach</a:t>
            </a:r>
            <a:r>
              <a:rPr lang="en-US" sz="2000" i="1" kern="0" dirty="0">
                <a:solidFill>
                  <a:srgbClr val="002345"/>
                </a:solidFill>
              </a:rPr>
              <a:t> </a:t>
            </a:r>
            <a:r>
              <a:rPr lang="en-US" sz="2000" i="1" kern="0" dirty="0" smtClean="0">
                <a:solidFill>
                  <a:srgbClr val="002345"/>
                </a:solidFill>
              </a:rPr>
              <a:t>+ </a:t>
            </a:r>
            <a:r>
              <a:rPr lang="en-US" sz="2000" i="1" kern="0" dirty="0" err="1" smtClean="0">
                <a:solidFill>
                  <a:srgbClr val="002345"/>
                </a:solidFill>
              </a:rPr>
              <a:t>K</a:t>
            </a:r>
            <a:r>
              <a:rPr lang="en-US" sz="2000" i="1" kern="0" baseline="-25000" dirty="0" err="1" smtClean="0">
                <a:solidFill>
                  <a:srgbClr val="002345"/>
                </a:solidFill>
              </a:rPr>
              <a:t>non</a:t>
            </a:r>
            <a:r>
              <a:rPr lang="en-US" sz="2000" i="1" kern="0" baseline="-25000" dirty="0" smtClean="0">
                <a:solidFill>
                  <a:srgbClr val="002345"/>
                </a:solidFill>
              </a:rPr>
              <a:t>-teach</a:t>
            </a:r>
            <a:r>
              <a:rPr lang="en-US" sz="2000" kern="0" dirty="0" smtClean="0">
                <a:solidFill>
                  <a:srgbClr val="002345"/>
                </a:solidFill>
              </a:rPr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b="0" kern="0" dirty="0" smtClean="0">
                <a:solidFill>
                  <a:srgbClr val="002345"/>
                </a:solidFill>
                <a:latin typeface="+mn-lt"/>
              </a:rPr>
              <a:t>where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b="0" kern="0" dirty="0" err="1" smtClean="0">
                <a:solidFill>
                  <a:srgbClr val="002345"/>
                </a:solidFill>
                <a:latin typeface="+mn-lt"/>
              </a:rPr>
              <a:t>K</a:t>
            </a:r>
            <a:r>
              <a:rPr lang="en-US" b="0" kern="0" baseline="-25000" dirty="0" err="1" smtClean="0">
                <a:solidFill>
                  <a:srgbClr val="002345"/>
                </a:solidFill>
                <a:latin typeface="+mn-lt"/>
              </a:rPr>
              <a:t>teach</a:t>
            </a:r>
            <a:r>
              <a:rPr lang="en-US" b="0" kern="0" dirty="0" smtClean="0">
                <a:solidFill>
                  <a:srgbClr val="002345"/>
                </a:solidFill>
                <a:latin typeface="+mn-lt"/>
              </a:rPr>
              <a:t> = h/P * R * 1/N * (1 + </a:t>
            </a:r>
            <a:r>
              <a:rPr lang="en-US" b="0" kern="0" dirty="0" err="1" smtClean="0">
                <a:solidFill>
                  <a:srgbClr val="002345"/>
                </a:solidFill>
                <a:latin typeface="+mn-lt"/>
              </a:rPr>
              <a:t>K</a:t>
            </a:r>
            <a:r>
              <a:rPr lang="en-US" b="0" kern="0" baseline="-25000" dirty="0" err="1" smtClean="0">
                <a:solidFill>
                  <a:srgbClr val="002345"/>
                </a:solidFill>
                <a:latin typeface="+mn-lt"/>
              </a:rPr>
              <a:t>qual</a:t>
            </a:r>
            <a:r>
              <a:rPr lang="en-US" b="0" kern="0" dirty="0" smtClean="0">
                <a:solidFill>
                  <a:srgbClr val="002345"/>
                </a:solidFill>
                <a:latin typeface="+mn-lt"/>
              </a:rPr>
              <a:t>/(5*4*12) + </a:t>
            </a:r>
            <a:r>
              <a:rPr lang="en-US" b="0" kern="0" dirty="0" err="1" smtClean="0">
                <a:solidFill>
                  <a:srgbClr val="002345"/>
                </a:solidFill>
                <a:latin typeface="+mn-lt"/>
              </a:rPr>
              <a:t>K</a:t>
            </a:r>
            <a:r>
              <a:rPr lang="en-US" b="0" kern="0" baseline="-25000" dirty="0" err="1" smtClean="0">
                <a:solidFill>
                  <a:srgbClr val="002345"/>
                </a:solidFill>
                <a:latin typeface="+mn-lt"/>
              </a:rPr>
              <a:t>adm</a:t>
            </a:r>
            <a:r>
              <a:rPr lang="en-US" b="0" kern="0" baseline="-25000" dirty="0" smtClean="0">
                <a:solidFill>
                  <a:srgbClr val="002345"/>
                </a:solidFill>
                <a:latin typeface="+mn-lt"/>
              </a:rPr>
              <a:t> </a:t>
            </a:r>
            <a:r>
              <a:rPr lang="en-US" b="0" kern="0" dirty="0" smtClean="0">
                <a:solidFill>
                  <a:srgbClr val="002345"/>
                </a:solidFill>
                <a:latin typeface="+mn-lt"/>
              </a:rPr>
              <a:t>+ </a:t>
            </a:r>
            <a:r>
              <a:rPr lang="en-US" b="0" kern="0" dirty="0" err="1" smtClean="0">
                <a:solidFill>
                  <a:srgbClr val="002345"/>
                </a:solidFill>
                <a:latin typeface="+mn-lt"/>
              </a:rPr>
              <a:t>K</a:t>
            </a:r>
            <a:r>
              <a:rPr lang="en-US" b="0" kern="0" baseline="-25000" dirty="0" err="1" smtClean="0">
                <a:solidFill>
                  <a:srgbClr val="002345"/>
                </a:solidFill>
                <a:latin typeface="+mn-lt"/>
              </a:rPr>
              <a:t>soc</a:t>
            </a:r>
            <a:r>
              <a:rPr lang="en-US" b="0" kern="0" dirty="0" smtClean="0">
                <a:solidFill>
                  <a:srgbClr val="002345"/>
                </a:solidFill>
                <a:latin typeface="+mn-lt"/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b="0" kern="0" dirty="0" smtClean="0">
                <a:solidFill>
                  <a:srgbClr val="002345"/>
                </a:solidFill>
                <a:latin typeface="+mn-lt"/>
              </a:rPr>
              <a:t>and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b="0" kern="0" dirty="0" err="1" smtClean="0">
                <a:solidFill>
                  <a:srgbClr val="002345"/>
                </a:solidFill>
                <a:latin typeface="+mn-lt"/>
              </a:rPr>
              <a:t>K</a:t>
            </a:r>
            <a:r>
              <a:rPr lang="en-US" b="0" kern="0" baseline="-25000" dirty="0" err="1" smtClean="0">
                <a:solidFill>
                  <a:srgbClr val="002345"/>
                </a:solidFill>
                <a:latin typeface="+mn-lt"/>
              </a:rPr>
              <a:t>non</a:t>
            </a:r>
            <a:r>
              <a:rPr lang="en-US" b="0" kern="0" baseline="-25000" dirty="0" smtClean="0">
                <a:solidFill>
                  <a:srgbClr val="002345"/>
                </a:solidFill>
                <a:latin typeface="+mn-lt"/>
              </a:rPr>
              <a:t>-teach</a:t>
            </a:r>
            <a:r>
              <a:rPr lang="en-US" b="0" kern="0" dirty="0" smtClean="0">
                <a:solidFill>
                  <a:srgbClr val="002345"/>
                </a:solidFill>
                <a:latin typeface="+mn-lt"/>
              </a:rPr>
              <a:t> = TB + TA + PPT + CD + VG + L</a:t>
            </a:r>
            <a:endParaRPr lang="en-US" b="0" kern="0" dirty="0">
              <a:solidFill>
                <a:srgbClr val="00234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kern="0" dirty="0" smtClean="0">
              <a:solidFill>
                <a:srgbClr val="002345"/>
              </a:solidFill>
              <a:latin typeface="+mn-lt"/>
            </a:endParaRPr>
          </a:p>
        </p:txBody>
      </p:sp>
      <p:pic>
        <p:nvPicPr>
          <p:cNvPr id="1028" name="Picture 4" descr="Flag of Lithu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01" y="4023950"/>
            <a:ext cx="11906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2/2f/Flag_of_Armenia.svg/125px-Flag_of_Armeni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01" y="2355675"/>
            <a:ext cx="11906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32202" y="5283022"/>
            <a:ext cx="2611798" cy="3393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200" b="0" i="1" kern="0" dirty="0" smtClean="0">
                <a:solidFill>
                  <a:srgbClr val="002345"/>
                </a:solidFill>
              </a:rPr>
              <a:t>Source: </a:t>
            </a:r>
            <a:r>
              <a:rPr lang="en-US" sz="1200" b="0" i="1" kern="0" dirty="0">
                <a:solidFill>
                  <a:srgbClr val="002345"/>
                </a:solidFill>
              </a:rPr>
              <a:t>Alonso and Sánchez </a:t>
            </a:r>
            <a:r>
              <a:rPr lang="en-US" sz="1200" b="0" i="1" kern="0" dirty="0" smtClean="0">
                <a:solidFill>
                  <a:srgbClr val="002345"/>
                </a:solidFill>
              </a:rPr>
              <a:t>2011.</a:t>
            </a:r>
            <a:endParaRPr lang="en-US" sz="2000" kern="0" dirty="0">
              <a:solidFill>
                <a:srgbClr val="00234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529" y="2366208"/>
            <a:ext cx="2012646" cy="28890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156138" y="2091559"/>
            <a:ext cx="5171090" cy="170691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156138" y="3856625"/>
            <a:ext cx="5171090" cy="243560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Features of school financing formulas </a:t>
            </a:r>
            <a:r>
              <a:rPr lang="en-US" sz="3200" b="1" i="1" dirty="0" smtClean="0"/>
              <a:t>(cont.)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568825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u="sng" kern="0" dirty="0" smtClean="0">
                <a:solidFill>
                  <a:srgbClr val="002345"/>
                </a:solidFill>
              </a:rPr>
              <a:t>Desired objectives</a:t>
            </a:r>
            <a:r>
              <a:rPr lang="en-US" sz="2000" kern="0" dirty="0" smtClean="0">
                <a:solidFill>
                  <a:srgbClr val="002345"/>
                </a:solidFill>
              </a:rPr>
              <a:t>: What is the formula designed to achieve?</a:t>
            </a:r>
            <a:endParaRPr lang="en-US" sz="2000" kern="0" dirty="0">
              <a:solidFill>
                <a:srgbClr val="00234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The objective(s), which must be explicitly stated beforehand, should determine the formula design—not the other way around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Objectives can include: improving </a:t>
            </a:r>
            <a:r>
              <a:rPr lang="en-US" sz="2000" kern="0" dirty="0" smtClean="0">
                <a:solidFill>
                  <a:srgbClr val="002345"/>
                </a:solidFill>
              </a:rPr>
              <a:t>efficiency</a:t>
            </a:r>
            <a:r>
              <a:rPr lang="en-US" sz="2000" kern="0" dirty="0">
                <a:solidFill>
                  <a:srgbClr val="002345"/>
                </a:solidFill>
              </a:rPr>
              <a:t>, </a:t>
            </a:r>
            <a:r>
              <a:rPr lang="en-US" sz="2000" kern="0" dirty="0" smtClean="0">
                <a:solidFill>
                  <a:srgbClr val="002345"/>
                </a:solidFill>
              </a:rPr>
              <a:t>equity</a:t>
            </a:r>
            <a:r>
              <a:rPr lang="en-US" sz="2000" kern="0" dirty="0">
                <a:solidFill>
                  <a:srgbClr val="002345"/>
                </a:solidFill>
              </a:rPr>
              <a:t>, </a:t>
            </a:r>
            <a:r>
              <a:rPr lang="en-US" sz="2000" kern="0" dirty="0" smtClean="0">
                <a:solidFill>
                  <a:srgbClr val="002345"/>
                </a:solidFill>
              </a:rPr>
              <a:t>quality</a:t>
            </a:r>
            <a:r>
              <a:rPr lang="en-US" sz="2000" kern="0" dirty="0">
                <a:solidFill>
                  <a:srgbClr val="002345"/>
                </a:solidFill>
              </a:rPr>
              <a:t>, </a:t>
            </a:r>
            <a:r>
              <a:rPr lang="en-US" sz="2000" kern="0" dirty="0" smtClean="0">
                <a:solidFill>
                  <a:srgbClr val="002345"/>
                </a:solidFill>
              </a:rPr>
              <a:t>adequacy, transparency</a:t>
            </a:r>
            <a:r>
              <a:rPr lang="en-US" sz="2000" kern="0" dirty="0">
                <a:solidFill>
                  <a:srgbClr val="002345"/>
                </a:solidFill>
              </a:rPr>
              <a:t>, </a:t>
            </a:r>
            <a:r>
              <a:rPr lang="en-US" sz="2000" kern="0" dirty="0" smtClean="0">
                <a:solidFill>
                  <a:srgbClr val="002345"/>
                </a:solidFill>
              </a:rPr>
              <a:t>accountability, </a:t>
            </a:r>
            <a:r>
              <a:rPr lang="en-US" sz="2000" b="0" kern="0" dirty="0" smtClean="0">
                <a:solidFill>
                  <a:srgbClr val="002345"/>
                </a:solidFill>
              </a:rPr>
              <a:t>and so forth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But having multiple objectives can lead to situations where they come in conflict with each other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 smtClean="0">
              <a:solidFill>
                <a:srgbClr val="00234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u="sng" kern="0" dirty="0" smtClean="0">
                <a:solidFill>
                  <a:srgbClr val="002345"/>
                </a:solidFill>
              </a:rPr>
              <a:t>Formula coverage</a:t>
            </a:r>
            <a:r>
              <a:rPr lang="en-US" sz="2000" kern="0" dirty="0" smtClean="0">
                <a:solidFill>
                  <a:srgbClr val="002345"/>
                </a:solidFill>
              </a:rPr>
              <a:t>: What does (or does not) the formula finance?</a:t>
            </a:r>
            <a:endParaRPr lang="en-US" sz="2000" kern="0" dirty="0" smtClean="0">
              <a:solidFill>
                <a:srgbClr val="00234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2345"/>
                </a:solidFill>
              </a:rPr>
              <a:t>Which schools? </a:t>
            </a:r>
            <a:r>
              <a:rPr lang="en-US" sz="2000" b="0" kern="0" dirty="0" smtClean="0">
                <a:solidFill>
                  <a:srgbClr val="002345"/>
                </a:solidFill>
              </a:rPr>
              <a:t>All school, all public schools, all urban/rural schools, all schools except small schools, etc.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2345"/>
                </a:solidFill>
              </a:rPr>
              <a:t>Which expenditure categories? </a:t>
            </a:r>
            <a:r>
              <a:rPr lang="en-US" sz="2000" b="0" kern="0" dirty="0" smtClean="0">
                <a:solidFill>
                  <a:srgbClr val="002345"/>
                </a:solidFill>
              </a:rPr>
              <a:t>Only salaries, all non-salary costs, all recurrent costs, only expenses directly related to the teaching process </a:t>
            </a:r>
            <a:endParaRPr lang="en-US" sz="2000" b="0" kern="0" dirty="0">
              <a:solidFill>
                <a:srgbClr val="00234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234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8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Features of school financing formulas </a:t>
            </a:r>
            <a:r>
              <a:rPr lang="en-US" sz="3200" b="1" i="1" dirty="0" smtClean="0"/>
              <a:t>(cont.)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568825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solidFill>
                  <a:srgbClr val="002345"/>
                </a:solidFill>
              </a:rPr>
              <a:t>Most common objective of per student financing in ECA countries is improving the </a:t>
            </a:r>
            <a:r>
              <a:rPr lang="en-US" sz="2000" i="1" u="sng" kern="0" dirty="0" smtClean="0">
                <a:solidFill>
                  <a:srgbClr val="002345"/>
                </a:solidFill>
              </a:rPr>
              <a:t>efficiency</a:t>
            </a:r>
            <a:r>
              <a:rPr lang="en-US" sz="2000" kern="0" dirty="0" smtClean="0">
                <a:solidFill>
                  <a:srgbClr val="002345"/>
                </a:solidFill>
              </a:rPr>
              <a:t> of resource allocation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Countries with a legacy </a:t>
            </a:r>
            <a:r>
              <a:rPr lang="en-US" sz="2000" b="0" kern="0" dirty="0">
                <a:solidFill>
                  <a:srgbClr val="002345"/>
                </a:solidFill>
              </a:rPr>
              <a:t>of </a:t>
            </a: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central planning and input-based financing tend to lack mechanisms that create </a:t>
            </a:r>
            <a:r>
              <a:rPr lang="en-US" sz="2000" kern="0" dirty="0" smtClean="0">
                <a:solidFill>
                  <a:srgbClr val="002345"/>
                </a:solidFill>
                <a:latin typeface="+mn-lt"/>
              </a:rPr>
              <a:t>incentives </a:t>
            </a: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for efficient resource allocation and 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Inertia in planning and budgeting processes (such as complicated systems of outdated </a:t>
            </a:r>
            <a:r>
              <a:rPr lang="en-US" sz="2000" kern="0" dirty="0" smtClean="0">
                <a:solidFill>
                  <a:srgbClr val="002345"/>
                </a:solidFill>
                <a:latin typeface="+mn-lt"/>
              </a:rPr>
              <a:t>norms</a:t>
            </a: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) often prevents rational use of scarce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Some countries have used per student formulas to encourage </a:t>
            </a:r>
            <a:r>
              <a:rPr lang="en-US" sz="2000" kern="0" dirty="0" smtClean="0">
                <a:solidFill>
                  <a:srgbClr val="002345"/>
                </a:solidFill>
                <a:latin typeface="+mn-lt"/>
              </a:rPr>
              <a:t>optimization </a:t>
            </a: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of school networks (consolidation of schools and classes, right-sizing of teaching and non-teaching staff)</a:t>
            </a:r>
            <a:endParaRPr lang="en-US" sz="2000" b="0" kern="0" dirty="0">
              <a:solidFill>
                <a:srgbClr val="00234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6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88830" y="214811"/>
            <a:ext cx="7599336" cy="90335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345"/>
                </a:solidFill>
              </a:rPr>
              <a:t>Skills are a critical foundation for jobs</a:t>
            </a:r>
            <a:endParaRPr lang="en-US" sz="3200" b="1" dirty="0">
              <a:solidFill>
                <a:srgbClr val="002345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599" y="1789266"/>
            <a:ext cx="9910875" cy="3627675"/>
            <a:chOff x="1311145" y="1542501"/>
            <a:chExt cx="11684723" cy="31691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11145" y="1542501"/>
              <a:ext cx="10549578" cy="3169190"/>
              <a:chOff x="790856" y="3028949"/>
              <a:chExt cx="10762969" cy="355209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90856" y="3115682"/>
                <a:ext cx="9395281" cy="2253695"/>
                <a:chOff x="305081" y="3115682"/>
                <a:chExt cx="9395281" cy="2253695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588527" y="4023507"/>
                  <a:ext cx="9111835" cy="1345870"/>
                  <a:chOff x="1269837" y="1986173"/>
                  <a:chExt cx="7721763" cy="1729156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39169" y="1986173"/>
                    <a:ext cx="7647613" cy="1090445"/>
                  </a:xfrm>
                  <a:prstGeom prst="rect">
                    <a:avLst/>
                  </a:prstGeom>
                </p:spPr>
              </p:pic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269837" y="3385550"/>
                    <a:ext cx="1089907" cy="329630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75" dirty="0">
                        <a:solidFill>
                          <a:prstClr val="black"/>
                        </a:solidFill>
                      </a:rPr>
                      <a:t>Before school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428874" y="3367860"/>
                    <a:ext cx="1838326" cy="329629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noFill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75" dirty="0">
                        <a:solidFill>
                          <a:prstClr val="black"/>
                        </a:solidFill>
                      </a:rPr>
                      <a:t>Formal education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336331" y="3385700"/>
                    <a:ext cx="4655269" cy="329629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75" dirty="0">
                        <a:solidFill>
                          <a:schemeClr val="bg1"/>
                        </a:solidFill>
                      </a:rPr>
                      <a:t>Adult education and training</a:t>
                    </a: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305081" y="3115682"/>
                  <a:ext cx="8380231" cy="1106177"/>
                  <a:chOff x="224106" y="2405649"/>
                  <a:chExt cx="8393111" cy="1133228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224106" y="2436794"/>
                    <a:ext cx="8393111" cy="1102083"/>
                    <a:chOff x="224106" y="2131994"/>
                    <a:chExt cx="8393111" cy="1102083"/>
                  </a:xfrm>
                </p:grpSpPr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3494368" y="2266325"/>
                      <a:ext cx="0" cy="55178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3494369" y="2131994"/>
                      <a:ext cx="1725421" cy="6483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prstClr val="black"/>
                          </a:solidFill>
                        </a:rPr>
                        <a:t>Cognitive, Socio-emotional, and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Technical skills</a:t>
                      </a:r>
                    </a:p>
                  </p:txBody>
                </p: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1949404" y="2515821"/>
                      <a:ext cx="0" cy="55178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224106" y="2585736"/>
                      <a:ext cx="1703808" cy="6483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Cognitive </a:t>
                      </a:r>
                      <a:r>
                        <a:rPr lang="en-US" sz="1200" dirty="0" smtClean="0">
                          <a:solidFill>
                            <a:prstClr val="black"/>
                          </a:solidFill>
                        </a:rPr>
                        <a:t>&amp; Socio-emotional skills</a:t>
                      </a:r>
                      <a:endParaRPr lang="en-US" sz="825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5027164" y="2238551"/>
                      <a:ext cx="3590053" cy="4631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Technical skills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Socio-emotional skills</a:t>
                      </a:r>
                    </a:p>
                  </p:txBody>
                </p:sp>
              </p:grp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5232452" y="2405649"/>
                    <a:ext cx="0" cy="704274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Rectangle 32"/>
              <p:cNvSpPr/>
              <p:nvPr/>
            </p:nvSpPr>
            <p:spPr>
              <a:xfrm>
                <a:off x="928000" y="3028949"/>
                <a:ext cx="10625825" cy="35520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911789" y="3722410"/>
              <a:ext cx="2144006" cy="487560"/>
              <a:chOff x="7709" y="840073"/>
              <a:chExt cx="3925965" cy="43131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709" y="840073"/>
                <a:ext cx="3925965" cy="431310"/>
              </a:xfrm>
              <a:prstGeom prst="roundRect">
                <a:avLst>
                  <a:gd name="adj" fmla="val 10000"/>
                </a:avLst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20342" y="852706"/>
                <a:ext cx="3900699" cy="4060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575" tIns="23575" rIns="23575" bIns="23575" numCol="1" spcCol="1270" anchor="ctr" anchorCtr="0">
                <a:noAutofit/>
              </a:bodyPr>
              <a:lstStyle/>
              <a:p>
                <a:pPr algn="ctr" defTabSz="275035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825" dirty="0">
                    <a:solidFill>
                      <a:schemeClr val="tx1"/>
                    </a:solidFill>
                  </a:rPr>
                  <a:t>Formal Education System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755729" y="3735043"/>
              <a:ext cx="950349" cy="474927"/>
              <a:chOff x="-8272" y="840073"/>
              <a:chExt cx="3941946" cy="474927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-8272" y="840073"/>
                <a:ext cx="3941946" cy="474927"/>
              </a:xfrm>
              <a:prstGeom prst="roundRect">
                <a:avLst>
                  <a:gd name="adj" fmla="val 10000"/>
                </a:avLst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20342" y="852706"/>
                <a:ext cx="3900699" cy="4060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575" tIns="23575" rIns="23575" bIns="23575" numCol="1" spcCol="1270" anchor="ctr" anchorCtr="0">
                <a:noAutofit/>
              </a:bodyPr>
              <a:lstStyle/>
              <a:p>
                <a:pPr algn="ctr" defTabSz="275035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825" dirty="0">
                    <a:solidFill>
                      <a:schemeClr val="tx1"/>
                    </a:solidFill>
                  </a:rPr>
                  <a:t>ECD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45152" y="3744837"/>
              <a:ext cx="5369426" cy="450853"/>
              <a:chOff x="2273" y="0"/>
              <a:chExt cx="6818427" cy="78852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2273" y="0"/>
                <a:ext cx="6818427" cy="788520"/>
              </a:xfrm>
              <a:prstGeom prst="roundRect">
                <a:avLst>
                  <a:gd name="adj" fmla="val 10000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25368" y="23095"/>
                <a:ext cx="6772237" cy="7423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2863" tIns="42863" rIns="42863" bIns="42863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825" dirty="0">
                    <a:solidFill>
                      <a:schemeClr val="tx1"/>
                    </a:solidFill>
                  </a:rPr>
                  <a:t>Training Landscape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957002" y="4335312"/>
              <a:ext cx="5038866" cy="26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Source: Alexandria Valerio, World Bank. 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90049" y="2117669"/>
            <a:ext cx="126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Cognitive </a:t>
            </a:r>
            <a:r>
              <a:rPr lang="en-US" sz="1200" dirty="0" smtClean="0">
                <a:solidFill>
                  <a:prstClr val="black"/>
                </a:solidFill>
              </a:rPr>
              <a:t>&amp; Socio-emotional skills</a:t>
            </a:r>
            <a:endParaRPr lang="en-US" sz="825" dirty="0">
              <a:solidFill>
                <a:prstClr val="black"/>
              </a:solidFill>
            </a:endParaRP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177958" y="5558380"/>
            <a:ext cx="85850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0" dirty="0" smtClean="0">
                <a:latin typeface="Calibri" panose="020F0502020204030204" pitchFamily="34" charset="0"/>
              </a:rPr>
              <a:t>Economic development increases demand for occupations with higher-level skills.</a:t>
            </a:r>
            <a:endParaRPr lang="en-US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2. School Network Optimization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1103860" y="2012730"/>
          <a:ext cx="6936277" cy="445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417174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solidFill>
                  <a:srgbClr val="002345"/>
                </a:solidFill>
              </a:rPr>
              <a:t>This is the demographic reality of a typical country in Eastern Europe…</a:t>
            </a:r>
            <a:endParaRPr lang="en-US" sz="2000" b="0" kern="0" dirty="0">
              <a:solidFill>
                <a:srgbClr val="00234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4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School Network Optimization </a:t>
            </a:r>
            <a:r>
              <a:rPr lang="en-US" sz="3200" b="1" i="1" dirty="0" smtClean="0"/>
              <a:t>(cont.)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417174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solidFill>
                  <a:srgbClr val="002345"/>
                </a:solidFill>
              </a:rPr>
              <a:t>Some choose to adjust their school networks to this reality…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0" kern="0" dirty="0" smtClean="0">
              <a:solidFill>
                <a:srgbClr val="00234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0" kern="0" dirty="0">
              <a:solidFill>
                <a:srgbClr val="00234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0" kern="0" dirty="0" smtClean="0">
              <a:solidFill>
                <a:srgbClr val="00234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0" kern="0" dirty="0">
              <a:solidFill>
                <a:srgbClr val="00234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kern="0" dirty="0" smtClean="0">
              <a:solidFill>
                <a:srgbClr val="00234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solidFill>
                  <a:srgbClr val="002345"/>
                </a:solidFill>
              </a:rPr>
              <a:t>While others do not…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kern="0" dirty="0" smtClean="0">
                <a:solidFill>
                  <a:srgbClr val="002345"/>
                </a:solidFill>
              </a:rPr>
              <a:t>(until it’s too late)</a:t>
            </a:r>
            <a:endParaRPr lang="en-US" i="1" kern="0" dirty="0">
              <a:solidFill>
                <a:srgbClr val="002345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0985" y="6518618"/>
            <a:ext cx="2611798" cy="3393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200" b="0" i="1" kern="0" dirty="0" smtClean="0">
                <a:solidFill>
                  <a:srgbClr val="002345"/>
                </a:solidFill>
              </a:rPr>
              <a:t>Source: World Bank (2013).</a:t>
            </a:r>
            <a:endParaRPr lang="en-US" sz="2000" kern="0" dirty="0">
              <a:solidFill>
                <a:srgbClr val="00234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0" y="1767177"/>
            <a:ext cx="3344200" cy="2377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21" y="1986664"/>
            <a:ext cx="3543411" cy="2194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859" y="4264931"/>
            <a:ext cx="3257550" cy="2371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367" y="6564484"/>
            <a:ext cx="25146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Declining class and school size has a profound effect on quality of education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417174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solidFill>
                  <a:srgbClr val="002345"/>
                </a:solidFill>
              </a:rPr>
              <a:t>World Bank research from across the region shows: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Strong correlations between declining class and school sizes and access to a quality learning environment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Particularly pronounced effects in rural areas where consolidation of classes </a:t>
            </a:r>
            <a:r>
              <a:rPr lang="en-US" sz="2000" b="0" i="1" kern="0" dirty="0" smtClean="0">
                <a:solidFill>
                  <a:srgbClr val="002345"/>
                </a:solidFill>
                <a:latin typeface="+mn-lt"/>
              </a:rPr>
              <a:t>within </a:t>
            </a: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schools is less feasible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Difficult trade-offs in resource constrained environments (low student-teacher ratios vs. investment in learning materials or capital improvements)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  <a:latin typeface="+mn-lt"/>
              </a:rPr>
              <a:t>Interrelated nature of quality, equity, and efficiency considerations</a:t>
            </a:r>
            <a:endParaRPr lang="en-US" sz="2000" b="0" kern="0" dirty="0">
              <a:solidFill>
                <a:srgbClr val="00234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shows several benefits to a consolidated school network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457199" y="1421029"/>
          <a:ext cx="8229600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4200"/>
                <a:gridCol w="2133600"/>
                <a:gridCol w="29718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 change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Consolidated</a:t>
                      </a:r>
                      <a:r>
                        <a:rPr lang="en-US" sz="2000" baseline="0" dirty="0" smtClean="0"/>
                        <a:t> network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=</a:t>
                      </a:r>
                      <a:r>
                        <a:rPr lang="en-US" baseline="0" dirty="0" smtClean="0"/>
                        <a:t> “200”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“200”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300" dirty="0" smtClean="0"/>
                        <a:t>Butter</a:t>
                      </a:r>
                      <a:r>
                        <a:rPr lang="en-US" sz="2300" baseline="0" dirty="0" smtClean="0"/>
                        <a:t> is spread too thin: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Too many teachers, with low salaries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Too many buildings to maintain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Better use of resources:</a:t>
                      </a:r>
                    </a:p>
                    <a:p>
                      <a:pPr marL="119063" indent="-119063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Fewer, better paid teachers</a:t>
                      </a:r>
                    </a:p>
                    <a:p>
                      <a:pPr marL="119063" indent="-119063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Have more resources for books and computers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923" y="3042744"/>
            <a:ext cx="566609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376444" y="1975944"/>
            <a:ext cx="1003929" cy="664016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123" y="3042744"/>
            <a:ext cx="566609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558043" y="1975943"/>
            <a:ext cx="1003930" cy="664017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123" y="3042744"/>
            <a:ext cx="566609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923" y="3880944"/>
            <a:ext cx="53375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2123" y="3880944"/>
            <a:ext cx="53375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2123" y="3880944"/>
            <a:ext cx="53375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labelledbook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3723" y="3042744"/>
            <a:ext cx="818878" cy="485775"/>
          </a:xfrm>
          <a:prstGeom prst="rect">
            <a:avLst/>
          </a:prstGeom>
        </p:spPr>
      </p:pic>
      <p:pic>
        <p:nvPicPr>
          <p:cNvPr id="21" name="Picture 20" descr="1552-0909-2120-044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3723" y="3728544"/>
            <a:ext cx="810172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analysis &amp; strategic planning is needed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417174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u="sng" kern="0" dirty="0" smtClean="0">
                <a:solidFill>
                  <a:srgbClr val="002345"/>
                </a:solidFill>
              </a:rPr>
              <a:t>Step 1</a:t>
            </a:r>
            <a:r>
              <a:rPr lang="en-US" sz="2000" kern="0" dirty="0" smtClean="0">
                <a:solidFill>
                  <a:srgbClr val="002345"/>
                </a:solidFill>
              </a:rPr>
              <a:t>: Assessing feasibility of school network optimization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66" y="1765577"/>
            <a:ext cx="7994750" cy="51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&amp; strategic planning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417174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u="sng" kern="0" dirty="0" smtClean="0">
                <a:solidFill>
                  <a:srgbClr val="002345"/>
                </a:solidFill>
              </a:rPr>
              <a:t>Step 2</a:t>
            </a:r>
            <a:r>
              <a:rPr lang="en-US" sz="2000" kern="0" dirty="0" smtClean="0">
                <a:solidFill>
                  <a:srgbClr val="002345"/>
                </a:solidFill>
              </a:rPr>
              <a:t>: Calculation of costs and benefits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kern="0" dirty="0">
              <a:solidFill>
                <a:srgbClr val="00234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kern="0" dirty="0" smtClean="0">
              <a:solidFill>
                <a:srgbClr val="00234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kern="0" dirty="0">
              <a:solidFill>
                <a:srgbClr val="00234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kern="0" dirty="0" smtClean="0">
              <a:solidFill>
                <a:srgbClr val="00234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kern="0" dirty="0">
              <a:solidFill>
                <a:srgbClr val="00234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Such reforms may</a:t>
            </a:r>
            <a:r>
              <a:rPr lang="en-US" sz="2000" kern="0" dirty="0" smtClean="0">
                <a:solidFill>
                  <a:srgbClr val="002345"/>
                </a:solidFill>
              </a:rPr>
              <a:t> pay for themselves </a:t>
            </a:r>
            <a:r>
              <a:rPr lang="en-US" sz="2000" b="0" kern="0" dirty="0" smtClean="0">
                <a:solidFill>
                  <a:srgbClr val="002345"/>
                </a:solidFill>
              </a:rPr>
              <a:t>in the medium term (through reduced operating costs and higher quality education)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But consolidating schools for fiscal reasons alone is </a:t>
            </a:r>
            <a:r>
              <a:rPr lang="en-US" sz="2000" kern="0" dirty="0" smtClean="0">
                <a:solidFill>
                  <a:srgbClr val="002345"/>
                </a:solidFill>
              </a:rPr>
              <a:t>not advisable</a:t>
            </a:r>
            <a:r>
              <a:rPr lang="en-US" sz="2000" b="0" kern="0" dirty="0" smtClean="0">
                <a:solidFill>
                  <a:srgbClr val="002345"/>
                </a:solidFill>
              </a:rPr>
              <a:t>, as the amount of fiscal savings may prove disappointing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The main reasons to do this center on </a:t>
            </a:r>
            <a:r>
              <a:rPr lang="en-US" sz="2000" kern="0" dirty="0" smtClean="0">
                <a:solidFill>
                  <a:srgbClr val="002345"/>
                </a:solidFill>
              </a:rPr>
              <a:t>equity and quality</a:t>
            </a:r>
            <a:endParaRPr lang="en-US" sz="2000" b="0" kern="0" dirty="0">
              <a:solidFill>
                <a:srgbClr val="00234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kern="0" dirty="0" smtClean="0">
              <a:solidFill>
                <a:srgbClr val="00234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41434" y="1859455"/>
          <a:ext cx="836158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80790"/>
                <a:gridCol w="41807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Transportation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Reduced operating costs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Rehabilitation of receiving / hub schools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More optimal class and school sizes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Transfer or severance</a:t>
                      </a:r>
                      <a:r>
                        <a:rPr lang="en-US" sz="1600" b="1" baseline="0" dirty="0" smtClean="0"/>
                        <a:t> packages for staff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Equitable access</a:t>
                      </a:r>
                      <a:r>
                        <a:rPr lang="en-US" sz="1600" b="1" baseline="0" dirty="0" smtClean="0"/>
                        <a:t> to good learning </a:t>
                      </a:r>
                      <a:r>
                        <a:rPr lang="en-US" sz="1600" b="1" baseline="0" dirty="0" err="1" smtClean="0"/>
                        <a:t>env</a:t>
                      </a:r>
                      <a:r>
                        <a:rPr lang="en-US" sz="1600" b="1" baseline="0" dirty="0" smtClean="0"/>
                        <a:t>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Public information campaign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Higher quality education</a:t>
                      </a:r>
                      <a:r>
                        <a:rPr lang="en-US" sz="1600" b="1" baseline="0" dirty="0" smtClean="0"/>
                        <a:t> (medium term)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6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85" y="301625"/>
            <a:ext cx="8462029" cy="7567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&amp; strategic planning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9373"/>
            <a:ext cx="9144000" cy="18883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48"/>
            <a:ext cx="188830" cy="18883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0985" y="1335994"/>
            <a:ext cx="846202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8937" y="1568825"/>
            <a:ext cx="7772400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985" y="1417174"/>
            <a:ext cx="8390352" cy="445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u="sng" kern="0" dirty="0" smtClean="0">
                <a:solidFill>
                  <a:srgbClr val="002345"/>
                </a:solidFill>
              </a:rPr>
              <a:t>Step 3</a:t>
            </a:r>
            <a:r>
              <a:rPr lang="en-US" sz="2000" kern="0" dirty="0" smtClean="0">
                <a:solidFill>
                  <a:srgbClr val="002345"/>
                </a:solidFill>
              </a:rPr>
              <a:t>: Designing a solid implementation 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Necessary legislative changes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Public information campaign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Transportation options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Staff relocation / redundancy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School rehabilitation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2345"/>
                </a:solidFill>
              </a:rPr>
              <a:t>Provision of learning equipment and teaching materials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0" kern="0" dirty="0">
              <a:solidFill>
                <a:srgbClr val="00234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solidFill>
                  <a:srgbClr val="002345"/>
                </a:solidFill>
              </a:rPr>
              <a:t>Creative uses of existing educational facilities are key: </a:t>
            </a:r>
            <a:r>
              <a:rPr lang="en-US" sz="2000" b="0" kern="0" dirty="0" smtClean="0">
                <a:solidFill>
                  <a:srgbClr val="002345"/>
                </a:solidFill>
              </a:rPr>
              <a:t>for example, retrofitting primary schools for Early Childhood Development (ECD) classes</a:t>
            </a:r>
            <a:endParaRPr lang="en-US" sz="2000" kern="0" dirty="0" smtClean="0">
              <a:solidFill>
                <a:srgbClr val="00234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kern="0" dirty="0" smtClean="0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7750" y="2686050"/>
            <a:ext cx="8096250" cy="104775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1575" y="2917537"/>
            <a:ext cx="563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074" y="3206874"/>
            <a:ext cx="526926" cy="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89138" y="2771763"/>
            <a:ext cx="563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91575" y="2917537"/>
            <a:ext cx="563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" y="1214022"/>
            <a:ext cx="9144000" cy="37923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32202" y="5283022"/>
            <a:ext cx="2611798" cy="3393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200" b="0" i="1" kern="0" dirty="0" smtClean="0">
                <a:solidFill>
                  <a:srgbClr val="002345"/>
                </a:solidFill>
              </a:rPr>
              <a:t>Source: </a:t>
            </a:r>
            <a:r>
              <a:rPr lang="en-US" sz="1200" b="0" i="1" kern="0" dirty="0">
                <a:solidFill>
                  <a:srgbClr val="002345"/>
                </a:solidFill>
              </a:rPr>
              <a:t>Alonso and Sánchez </a:t>
            </a:r>
            <a:r>
              <a:rPr lang="en-US" sz="1200" b="0" i="1" kern="0" dirty="0" smtClean="0">
                <a:solidFill>
                  <a:srgbClr val="002345"/>
                </a:solidFill>
              </a:rPr>
              <a:t>2011.</a:t>
            </a:r>
            <a:endParaRPr lang="en-US" sz="2000" kern="0" dirty="0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0" y="230350"/>
            <a:ext cx="8462029" cy="75670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skills: Serbia’s Performance in PISA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446415" y="2564118"/>
          <a:ext cx="6558455" cy="346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2359" y="2365939"/>
            <a:ext cx="96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Percent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358" y="6441646"/>
            <a:ext cx="2694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accent2"/>
                </a:solidFill>
                <a:latin typeface="+mj-lt"/>
              </a:rPr>
              <a:t>Source: </a:t>
            </a:r>
            <a:r>
              <a:rPr lang="en-US" sz="1000" b="0" dirty="0" smtClean="0">
                <a:solidFill>
                  <a:schemeClr val="accent2"/>
                </a:solidFill>
                <a:latin typeface="+mj-lt"/>
              </a:rPr>
              <a:t>OECD, PISA 2006, 2009, and 2012 </a:t>
            </a:r>
            <a:endParaRPr lang="en-US" sz="10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902" y="1648858"/>
            <a:ext cx="7577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j-lt"/>
              </a:rPr>
              <a:t>Share of students performing below Level 2 and at Level 5+ in Math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421373" y="2564118"/>
            <a:ext cx="1504913" cy="659079"/>
          </a:xfrm>
          <a:prstGeom prst="wedgeRectCallout">
            <a:avLst>
              <a:gd name="adj1" fmla="val -83971"/>
              <a:gd name="adj2" fmla="val 51934"/>
            </a:avLst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+mj-lt"/>
                <a:cs typeface="Times New Roman" pitchFamily="18" charset="0"/>
              </a:rPr>
              <a:t>Low performers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7421373" y="3606174"/>
            <a:ext cx="1504913" cy="688209"/>
          </a:xfrm>
          <a:prstGeom prst="wedgeRectCallout">
            <a:avLst>
              <a:gd name="adj1" fmla="val -38400"/>
              <a:gd name="adj2" fmla="val 112631"/>
            </a:avLst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+mj-lt"/>
                <a:cs typeface="Times New Roman" pitchFamily="18" charset="0"/>
              </a:rPr>
              <a:t>Top performers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91575" y="2917537"/>
            <a:ext cx="563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1" y="15529"/>
            <a:ext cx="8778240" cy="68574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32202" y="6522101"/>
            <a:ext cx="2611798" cy="3393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200" b="0" i="1" kern="0" dirty="0" smtClean="0">
                <a:solidFill>
                  <a:srgbClr val="002345"/>
                </a:solidFill>
              </a:rPr>
              <a:t>Source: </a:t>
            </a:r>
            <a:r>
              <a:rPr lang="en-US" sz="1200" b="0" i="1" kern="0" dirty="0">
                <a:solidFill>
                  <a:srgbClr val="002345"/>
                </a:solidFill>
              </a:rPr>
              <a:t>Alonso and Sánchez </a:t>
            </a:r>
            <a:r>
              <a:rPr lang="en-US" sz="1200" b="0" i="1" kern="0" dirty="0" smtClean="0">
                <a:solidFill>
                  <a:srgbClr val="002345"/>
                </a:solidFill>
              </a:rPr>
              <a:t>2011.</a:t>
            </a:r>
            <a:endParaRPr lang="en-US" sz="2000" kern="0" dirty="0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91575" y="2917537"/>
            <a:ext cx="563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" y="-6416"/>
            <a:ext cx="9144000" cy="68844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92348" y="6528727"/>
            <a:ext cx="2451652" cy="3393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100" b="0" i="1" kern="0" dirty="0" smtClean="0">
                <a:solidFill>
                  <a:srgbClr val="002345"/>
                </a:solidFill>
              </a:rPr>
              <a:t>Source: </a:t>
            </a:r>
            <a:r>
              <a:rPr lang="en-US" sz="1100" b="0" i="1" kern="0" dirty="0">
                <a:solidFill>
                  <a:srgbClr val="002345"/>
                </a:solidFill>
              </a:rPr>
              <a:t>Alonso and Sánchez </a:t>
            </a:r>
            <a:r>
              <a:rPr lang="en-US" sz="1100" b="0" i="1" kern="0" dirty="0" smtClean="0">
                <a:solidFill>
                  <a:srgbClr val="002345"/>
                </a:solidFill>
              </a:rPr>
              <a:t>2011.</a:t>
            </a:r>
            <a:endParaRPr lang="en-US" sz="1800" kern="0" dirty="0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0" y="234412"/>
            <a:ext cx="8462029" cy="75670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Poland’s Performance in PISA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358" y="6441646"/>
            <a:ext cx="30476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7F7F7F"/>
                </a:solidFill>
                <a:ea typeface="MS PGothic" pitchFamily="34" charset="-128"/>
              </a:rPr>
              <a:t>Source: </a:t>
            </a:r>
            <a:r>
              <a:rPr lang="en-US" sz="1000" dirty="0" smtClean="0">
                <a:solidFill>
                  <a:srgbClr val="7F7F7F"/>
                </a:solidFill>
                <a:ea typeface="MS PGothic" pitchFamily="34" charset="-128"/>
              </a:rPr>
              <a:t>OECD, PISA 2003, 2006, 2009, and 2012 </a:t>
            </a:r>
            <a:endParaRPr lang="en-US" sz="1000" dirty="0">
              <a:solidFill>
                <a:srgbClr val="7F7F7F"/>
              </a:solidFill>
              <a:ea typeface="MS PGothic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2939" y="1840818"/>
            <a:ext cx="8001058" cy="4173614"/>
            <a:chOff x="962939" y="1840818"/>
            <a:chExt cx="8001058" cy="4173614"/>
          </a:xfrm>
        </p:grpSpPr>
        <p:sp>
          <p:nvSpPr>
            <p:cNvPr id="3" name="TextBox 2"/>
            <p:cNvSpPr txBox="1"/>
            <p:nvPr/>
          </p:nvSpPr>
          <p:spPr>
            <a:xfrm>
              <a:off x="962939" y="2365939"/>
              <a:ext cx="966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a typeface="MS PGothic" pitchFamily="34" charset="-128"/>
                </a:rPr>
                <a:t>Percent</a:t>
              </a:r>
              <a:endParaRPr lang="en-US" sz="16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26003" y="1840818"/>
              <a:ext cx="7577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ea typeface="MS PGothic" pitchFamily="34" charset="-128"/>
                </a:rPr>
                <a:t>Share of students performing below Level 2 and at Level 5+ in Math</a:t>
              </a:r>
              <a:endParaRPr lang="en-US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9" name="Rectangular Callout 8"/>
            <p:cNvSpPr/>
            <p:nvPr/>
          </p:nvSpPr>
          <p:spPr bwMode="auto">
            <a:xfrm>
              <a:off x="5647001" y="2402743"/>
              <a:ext cx="1504913" cy="659079"/>
            </a:xfrm>
            <a:prstGeom prst="wedgeRectCallout">
              <a:avLst>
                <a:gd name="adj1" fmla="val -12260"/>
                <a:gd name="adj2" fmla="val 177972"/>
              </a:avLst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2345"/>
                  </a:solidFill>
                  <a:ea typeface="MS PGothic" pitchFamily="34" charset="-128"/>
                  <a:cs typeface="Times New Roman" pitchFamily="18" charset="0"/>
                </a:rPr>
                <a:t>Low performers</a:t>
              </a:r>
            </a:p>
          </p:txBody>
        </p:sp>
        <p:sp>
          <p:nvSpPr>
            <p:cNvPr id="10" name="Rectangular Callout 9"/>
            <p:cNvSpPr/>
            <p:nvPr/>
          </p:nvSpPr>
          <p:spPr bwMode="auto">
            <a:xfrm>
              <a:off x="7459084" y="2834298"/>
              <a:ext cx="1504913" cy="688209"/>
            </a:xfrm>
            <a:prstGeom prst="wedgeRectCallout">
              <a:avLst>
                <a:gd name="adj1" fmla="val -48527"/>
                <a:gd name="adj2" fmla="val 103140"/>
              </a:avLst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2345"/>
                  </a:solidFill>
                  <a:ea typeface="MS PGothic" pitchFamily="34" charset="-128"/>
                  <a:cs typeface="Times New Roman" pitchFamily="18" charset="0"/>
                </a:rPr>
                <a:t>Top performers</a:t>
              </a:r>
            </a:p>
          </p:txBody>
        </p:sp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1026003" y="2704493"/>
            <a:ext cx="6667572" cy="33099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96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0" y="316087"/>
            <a:ext cx="8462029" cy="75670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Serbian education system is inequitable…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358" y="6441646"/>
            <a:ext cx="2694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accent2"/>
                </a:solidFill>
                <a:latin typeface="+mj-lt"/>
              </a:rPr>
              <a:t>Source: </a:t>
            </a:r>
            <a:r>
              <a:rPr lang="en-US" sz="1000" b="0" dirty="0" smtClean="0">
                <a:solidFill>
                  <a:schemeClr val="accent2"/>
                </a:solidFill>
                <a:latin typeface="+mj-lt"/>
              </a:rPr>
              <a:t>OECD, PISA 2006, 2009, and 2012 </a:t>
            </a:r>
            <a:endParaRPr lang="en-US" sz="1000" b="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560870"/>
              </p:ext>
            </p:extLst>
          </p:nvPr>
        </p:nvGraphicFramePr>
        <p:xfrm>
          <a:off x="761999" y="1695837"/>
          <a:ext cx="6977743" cy="43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1574" y="1328091"/>
            <a:ext cx="1829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≈</a:t>
            </a:r>
            <a:r>
              <a:rPr lang="en-US" sz="1200" dirty="0" smtClean="0"/>
              <a:t> 1 year of schooling</a:t>
            </a:r>
            <a:r>
              <a:rPr lang="en-US" sz="1000" dirty="0" smtClean="0"/>
              <a:t>*</a:t>
            </a:r>
            <a:endParaRPr lang="en-US" sz="1000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5847236" y="942470"/>
            <a:ext cx="450561" cy="1498804"/>
          </a:xfrm>
          <a:prstGeom prst="rightBrac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0" y="316087"/>
            <a:ext cx="8787004" cy="75670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Early Childhood Education and Care Project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358" y="6441646"/>
            <a:ext cx="2694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accent2"/>
                </a:solidFill>
                <a:latin typeface="+mj-lt"/>
              </a:rPr>
              <a:t>Source: </a:t>
            </a:r>
            <a:r>
              <a:rPr lang="en-US" sz="1000" b="0" dirty="0" smtClean="0">
                <a:solidFill>
                  <a:schemeClr val="accent2"/>
                </a:solidFill>
                <a:latin typeface="+mj-lt"/>
              </a:rPr>
              <a:t>OECD, PISA 2006, 2009, and 2012 </a:t>
            </a:r>
            <a:endParaRPr lang="en-US" sz="10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6631" y="2054224"/>
            <a:ext cx="7806426" cy="41179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Focus on increasing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 access, quality, equity </a:t>
            </a:r>
            <a:endParaRPr lang="en-US" sz="2200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Access to preschool (currently 50%)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—Involves the expansion of the kindergarten network and (potentially) retrofitting primary schools to also accommodate preschool services.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The project particularly focuses on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children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from socially disadvantaged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backgrounds.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45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7750" y="2686050"/>
            <a:ext cx="8096250" cy="104775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7335" y="2914486"/>
            <a:ext cx="634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2—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Review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074" y="3206874"/>
            <a:ext cx="526926" cy="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0" y="316087"/>
            <a:ext cx="8462029" cy="75670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Serbia Spending on Education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44084094"/>
              </p:ext>
            </p:extLst>
          </p:nvPr>
        </p:nvGraphicFramePr>
        <p:xfrm>
          <a:off x="290287" y="1536700"/>
          <a:ext cx="8559799" cy="491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1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ies and Regional Dev MRaiser 23Oct14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21F43"/>
      </a:accent1>
      <a:accent2>
        <a:srgbClr val="139AF0"/>
      </a:accent2>
      <a:accent3>
        <a:srgbClr val="7F7F7F"/>
      </a:accent3>
      <a:accent4>
        <a:srgbClr val="00AB51"/>
      </a:accent4>
      <a:accent5>
        <a:srgbClr val="009CA7"/>
      </a:accent5>
      <a:accent6>
        <a:srgbClr val="872B90"/>
      </a:accent6>
      <a:hlink>
        <a:srgbClr val="139AF0"/>
      </a:hlink>
      <a:folHlink>
        <a:srgbClr val="128F9C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vider Option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tact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enda Slide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Universities and Regional Dev MRaiser 23Oct14</Template>
  <TotalTime>5884</TotalTime>
  <Words>2114</Words>
  <Application>Microsoft Office PowerPoint</Application>
  <PresentationFormat>On-screen Show (4:3)</PresentationFormat>
  <Paragraphs>454</Paragraphs>
  <Slides>41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Universities and Regional Dev MRaiser 23Oct14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Divider Options</vt:lpstr>
      <vt:lpstr>Contact Slide</vt:lpstr>
      <vt:lpstr>PowerPoint Presentation</vt:lpstr>
      <vt:lpstr>PowerPoint Presentation</vt:lpstr>
      <vt:lpstr>Skills are a critical foundation for jobs</vt:lpstr>
      <vt:lpstr>Cognitive skills: Serbia’s Performance in PISA</vt:lpstr>
      <vt:lpstr>Poland’s Performance in PISA</vt:lpstr>
      <vt:lpstr>The Serbian education system is inequitable…</vt:lpstr>
      <vt:lpstr>Early Childhood Education and Care Project</vt:lpstr>
      <vt:lpstr>PowerPoint Presentation</vt:lpstr>
      <vt:lpstr>Serbia Spending on Education</vt:lpstr>
      <vt:lpstr>Education responsibilities vary by level of government</vt:lpstr>
      <vt:lpstr>Objective of the Functional Review</vt:lpstr>
      <vt:lpstr>More than 90% of the (MoESTD) budget goes to salaries….</vt:lpstr>
      <vt:lpstr> Distribution of staff in lower secondary education (%)</vt:lpstr>
      <vt:lpstr> Situation Analysis in Broad Terms</vt:lpstr>
      <vt:lpstr> Student population declines, but schools remain</vt:lpstr>
      <vt:lpstr> Declining enrolment leads to declines in school sizes and other key indicators</vt:lpstr>
      <vt:lpstr>Large number of electives</vt:lpstr>
      <vt:lpstr> Increasing the teaching norm (for some teachers)…</vt:lpstr>
      <vt:lpstr>Examples of norms that may be inefficient</vt:lpstr>
      <vt:lpstr> Options for reform—No silver bullet for savings  (almost all need a change in a law/bylaw)</vt:lpstr>
      <vt:lpstr> Other policies to improve education service delivery</vt:lpstr>
      <vt:lpstr>PowerPoint Presentation</vt:lpstr>
      <vt:lpstr> Areas of focus</vt:lpstr>
      <vt:lpstr> What is Per Student Financing?</vt:lpstr>
      <vt:lpstr> Input-Oriented vs. Output-Oriented Financing</vt:lpstr>
      <vt:lpstr> Transition toward Per Student Financing in Eastern Europe and Central Asia (ECA)</vt:lpstr>
      <vt:lpstr> Features of school financing formulas</vt:lpstr>
      <vt:lpstr> Features of school financing formulas (cont.)</vt:lpstr>
      <vt:lpstr> Features of school financing formulas (cont.)</vt:lpstr>
      <vt:lpstr> 2. School Network Optimization</vt:lpstr>
      <vt:lpstr> School Network Optimization (cont.)</vt:lpstr>
      <vt:lpstr>Declining class and school size has a profound effect on quality of education</vt:lpstr>
      <vt:lpstr>Experience shows several benefits to a consolidated school network</vt:lpstr>
      <vt:lpstr>But analysis &amp; strategic planning is needed</vt:lpstr>
      <vt:lpstr>Analysis &amp; strategic planning (cont.)</vt:lpstr>
      <vt:lpstr>Analysis &amp; strategic planning (cont.)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 Serbia</dc:title>
  <dc:creator>Jeremie Matthew Amoroso</dc:creator>
  <cp:lastModifiedBy>Valentina Čolić</cp:lastModifiedBy>
  <cp:revision>605</cp:revision>
  <cp:lastPrinted>2016-03-30T20:52:41Z</cp:lastPrinted>
  <dcterms:created xsi:type="dcterms:W3CDTF">2014-10-20T18:08:33Z</dcterms:created>
  <dcterms:modified xsi:type="dcterms:W3CDTF">2016-03-31T07:02:56Z</dcterms:modified>
</cp:coreProperties>
</file>