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315" r:id="rId4"/>
    <p:sldId id="328" r:id="rId5"/>
    <p:sldId id="319" r:id="rId6"/>
    <p:sldId id="318" r:id="rId7"/>
    <p:sldId id="320" r:id="rId8"/>
    <p:sldId id="321" r:id="rId9"/>
    <p:sldId id="323" r:id="rId10"/>
    <p:sldId id="325" r:id="rId11"/>
    <p:sldId id="286" r:id="rId12"/>
    <p:sldId id="287" r:id="rId13"/>
    <p:sldId id="326" r:id="rId14"/>
    <p:sldId id="297" r:id="rId15"/>
    <p:sldId id="298" r:id="rId16"/>
    <p:sldId id="299" r:id="rId17"/>
    <p:sldId id="300" r:id="rId18"/>
    <p:sldId id="311" r:id="rId19"/>
    <p:sldId id="290" r:id="rId20"/>
    <p:sldId id="312" r:id="rId21"/>
    <p:sldId id="32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83774" autoAdjust="0"/>
  </p:normalViewPr>
  <p:slideViewPr>
    <p:cSldViewPr snapToGrid="0">
      <p:cViewPr>
        <p:scale>
          <a:sx n="93" d="100"/>
          <a:sy n="93" d="100"/>
        </p:scale>
        <p:origin x="-3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9F2BE-E10E-416E-8B34-C7BC8E74764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CEA6F0-D145-43A4-A5F9-74E238D5B040}">
      <dgm:prSet phldrT="[Text]"/>
      <dgm:spPr/>
      <dgm:t>
        <a:bodyPr/>
        <a:lstStyle/>
        <a:p>
          <a:r>
            <a:rPr lang="es-ES" dirty="0" smtClean="0"/>
            <a:t>1.Quantitative: Health </a:t>
          </a:r>
          <a:r>
            <a:rPr lang="es-ES" dirty="0" err="1" smtClean="0"/>
            <a:t>Services</a:t>
          </a:r>
          <a:r>
            <a:rPr lang="es-ES" dirty="0" smtClean="0"/>
            <a:t> </a:t>
          </a:r>
          <a:r>
            <a:rPr lang="es-ES" dirty="0" err="1" smtClean="0"/>
            <a:t>Productivity</a:t>
          </a:r>
          <a:r>
            <a:rPr lang="es-ES" dirty="0" smtClean="0"/>
            <a:t> </a:t>
          </a:r>
          <a:endParaRPr lang="es-ES" dirty="0"/>
        </a:p>
      </dgm:t>
    </dgm:pt>
    <dgm:pt modelId="{DDCD3018-C7D8-4277-8393-2E1C5B7AA9F1}" type="parTrans" cxnId="{45FDAE13-5C36-4A75-BD27-2A95718E327B}">
      <dgm:prSet/>
      <dgm:spPr/>
      <dgm:t>
        <a:bodyPr/>
        <a:lstStyle/>
        <a:p>
          <a:endParaRPr lang="es-ES"/>
        </a:p>
      </dgm:t>
    </dgm:pt>
    <dgm:pt modelId="{BEE9E566-A7E0-4C3D-913F-F7B41CB7AB5D}" type="sibTrans" cxnId="{45FDAE13-5C36-4A75-BD27-2A95718E327B}">
      <dgm:prSet/>
      <dgm:spPr/>
      <dgm:t>
        <a:bodyPr/>
        <a:lstStyle/>
        <a:p>
          <a:endParaRPr lang="es-ES"/>
        </a:p>
      </dgm:t>
    </dgm:pt>
    <dgm:pt modelId="{4AE22788-318E-4FC7-9CDB-DB9721A19893}">
      <dgm:prSet phldrT="[Text]"/>
      <dgm:spPr/>
      <dgm:t>
        <a:bodyPr/>
        <a:lstStyle/>
        <a:p>
          <a:r>
            <a:rPr lang="es-ES" dirty="0" err="1" smtClean="0"/>
            <a:t>Efficiency</a:t>
          </a:r>
          <a:r>
            <a:rPr lang="es-ES" dirty="0" smtClean="0"/>
            <a:t> by </a:t>
          </a:r>
          <a:r>
            <a:rPr lang="es-ES" dirty="0" err="1" smtClean="0"/>
            <a:t>facilities</a:t>
          </a:r>
          <a:endParaRPr lang="es-ES" dirty="0"/>
        </a:p>
      </dgm:t>
    </dgm:pt>
    <dgm:pt modelId="{18426587-ABAD-4ED7-BE9E-80801B7500FB}" type="parTrans" cxnId="{F6A6C5BF-9E6A-428B-ABE8-59677CE37DE8}">
      <dgm:prSet/>
      <dgm:spPr/>
      <dgm:t>
        <a:bodyPr/>
        <a:lstStyle/>
        <a:p>
          <a:endParaRPr lang="es-ES"/>
        </a:p>
      </dgm:t>
    </dgm:pt>
    <dgm:pt modelId="{D32AABDD-0E1E-4BE5-9BF3-5407A549CFF0}" type="sibTrans" cxnId="{F6A6C5BF-9E6A-428B-ABE8-59677CE37DE8}">
      <dgm:prSet/>
      <dgm:spPr/>
      <dgm:t>
        <a:bodyPr/>
        <a:lstStyle/>
        <a:p>
          <a:endParaRPr lang="es-ES"/>
        </a:p>
      </dgm:t>
    </dgm:pt>
    <dgm:pt modelId="{E1E2FDAC-ED2C-43F3-95CF-0A847BBE5CE6}">
      <dgm:prSet phldrT="[Text]"/>
      <dgm:spPr/>
      <dgm:t>
        <a:bodyPr/>
        <a:lstStyle/>
        <a:p>
          <a:r>
            <a:rPr lang="es-ES" dirty="0" err="1" smtClean="0"/>
            <a:t>Wage</a:t>
          </a:r>
          <a:r>
            <a:rPr lang="es-ES" dirty="0" smtClean="0"/>
            <a:t> Bill </a:t>
          </a:r>
          <a:r>
            <a:rPr lang="es-ES" dirty="0" err="1" smtClean="0"/>
            <a:t>Simulations</a:t>
          </a:r>
          <a:endParaRPr lang="es-ES" dirty="0"/>
        </a:p>
      </dgm:t>
    </dgm:pt>
    <dgm:pt modelId="{23A9E723-1476-4208-8719-980547E0254F}" type="parTrans" cxnId="{C316A760-F76F-412D-A0B5-FC8E3AAC8A70}">
      <dgm:prSet/>
      <dgm:spPr/>
      <dgm:t>
        <a:bodyPr/>
        <a:lstStyle/>
        <a:p>
          <a:endParaRPr lang="es-ES"/>
        </a:p>
      </dgm:t>
    </dgm:pt>
    <dgm:pt modelId="{E2CE38DC-5EAC-4295-9C25-42715CC7B68D}" type="sibTrans" cxnId="{C316A760-F76F-412D-A0B5-FC8E3AAC8A70}">
      <dgm:prSet/>
      <dgm:spPr/>
      <dgm:t>
        <a:bodyPr/>
        <a:lstStyle/>
        <a:p>
          <a:endParaRPr lang="es-ES"/>
        </a:p>
      </dgm:t>
    </dgm:pt>
    <dgm:pt modelId="{FED203E5-8825-4B2F-A19D-3D0DC6CA4173}">
      <dgm:prSet phldrT="[Text]"/>
      <dgm:spPr/>
      <dgm:t>
        <a:bodyPr/>
        <a:lstStyle/>
        <a:p>
          <a:r>
            <a:rPr lang="es-ES" dirty="0" smtClean="0"/>
            <a:t>2. </a:t>
          </a:r>
          <a:r>
            <a:rPr lang="es-ES" dirty="0" err="1" smtClean="0"/>
            <a:t>Qualitative</a:t>
          </a:r>
          <a:r>
            <a:rPr lang="es-ES" dirty="0" smtClean="0"/>
            <a:t>:  Health System </a:t>
          </a:r>
          <a:r>
            <a:rPr lang="es-ES" dirty="0" err="1" smtClean="0"/>
            <a:t>Functions</a:t>
          </a:r>
          <a:endParaRPr lang="es-ES" dirty="0"/>
        </a:p>
      </dgm:t>
    </dgm:pt>
    <dgm:pt modelId="{00EA7061-1A25-42AB-97D6-3229DF53A5D0}" type="parTrans" cxnId="{AFE42074-8DE8-4DCF-825D-5FFBDF385003}">
      <dgm:prSet/>
      <dgm:spPr/>
      <dgm:t>
        <a:bodyPr/>
        <a:lstStyle/>
        <a:p>
          <a:endParaRPr lang="es-ES"/>
        </a:p>
      </dgm:t>
    </dgm:pt>
    <dgm:pt modelId="{59CAAC33-24BC-4B15-9C3E-91EB336F8164}" type="sibTrans" cxnId="{AFE42074-8DE8-4DCF-825D-5FFBDF385003}">
      <dgm:prSet/>
      <dgm:spPr/>
      <dgm:t>
        <a:bodyPr/>
        <a:lstStyle/>
        <a:p>
          <a:endParaRPr lang="es-ES"/>
        </a:p>
      </dgm:t>
    </dgm:pt>
    <dgm:pt modelId="{02071961-BF5A-45B5-8E84-C48DDF9042A8}">
      <dgm:prSet phldrT="[Text]"/>
      <dgm:spPr/>
      <dgm:t>
        <a:bodyPr/>
        <a:lstStyle/>
        <a:p>
          <a:r>
            <a:rPr lang="es-ES" dirty="0" smtClean="0"/>
            <a:t>Legal &amp; </a:t>
          </a:r>
          <a:r>
            <a:rPr lang="es-ES" dirty="0" err="1" smtClean="0"/>
            <a:t>Regulatory</a:t>
          </a:r>
          <a:r>
            <a:rPr lang="es-ES" dirty="0" smtClean="0"/>
            <a:t> Framework on </a:t>
          </a:r>
          <a:r>
            <a:rPr lang="es-ES" dirty="0" err="1" smtClean="0"/>
            <a:t>clear</a:t>
          </a:r>
          <a:r>
            <a:rPr lang="es-ES" dirty="0" smtClean="0"/>
            <a:t> roles of </a:t>
          </a:r>
          <a:r>
            <a:rPr lang="es-ES" dirty="0" err="1" smtClean="0"/>
            <a:t>institutions</a:t>
          </a:r>
          <a:r>
            <a:rPr lang="es-ES" dirty="0" smtClean="0"/>
            <a:t>, </a:t>
          </a:r>
          <a:r>
            <a:rPr lang="es-ES" dirty="0" err="1" smtClean="0"/>
            <a:t>overlaps</a:t>
          </a:r>
          <a:r>
            <a:rPr lang="es-ES" dirty="0" smtClean="0"/>
            <a:t> &amp; gaps</a:t>
          </a:r>
          <a:endParaRPr lang="es-ES" dirty="0"/>
        </a:p>
      </dgm:t>
    </dgm:pt>
    <dgm:pt modelId="{EE7A0910-68AC-4844-807F-E32BFF23CFA4}" type="parTrans" cxnId="{EBF024D0-C9E4-4CE6-8A99-F0DC6AEAEE77}">
      <dgm:prSet/>
      <dgm:spPr/>
      <dgm:t>
        <a:bodyPr/>
        <a:lstStyle/>
        <a:p>
          <a:endParaRPr lang="es-ES"/>
        </a:p>
      </dgm:t>
    </dgm:pt>
    <dgm:pt modelId="{318D7EFA-46D3-4A4A-9799-3E0B6C7865DA}" type="sibTrans" cxnId="{EBF024D0-C9E4-4CE6-8A99-F0DC6AEAEE77}">
      <dgm:prSet/>
      <dgm:spPr/>
      <dgm:t>
        <a:bodyPr/>
        <a:lstStyle/>
        <a:p>
          <a:endParaRPr lang="es-ES"/>
        </a:p>
      </dgm:t>
    </dgm:pt>
    <dgm:pt modelId="{A3C0BC81-428D-49DC-89B1-1ED856CC2E03}">
      <dgm:prSet phldrT="[Text]"/>
      <dgm:spPr/>
      <dgm:t>
        <a:bodyPr/>
        <a:lstStyle/>
        <a:p>
          <a:r>
            <a:rPr lang="es-ES" dirty="0" smtClean="0"/>
            <a:t>3. </a:t>
          </a:r>
          <a:r>
            <a:rPr lang="es-ES" dirty="0" err="1" smtClean="0"/>
            <a:t>Qualitative</a:t>
          </a:r>
          <a:r>
            <a:rPr lang="es-ES" dirty="0" smtClean="0"/>
            <a:t> Management of Health Care</a:t>
          </a:r>
          <a:endParaRPr lang="es-ES" dirty="0"/>
        </a:p>
      </dgm:t>
    </dgm:pt>
    <dgm:pt modelId="{1C50883C-E3F2-4EF6-B209-1017B08AC217}" type="parTrans" cxnId="{BE9FAB98-843B-4D09-BC89-CAD94DB784A8}">
      <dgm:prSet/>
      <dgm:spPr/>
      <dgm:t>
        <a:bodyPr/>
        <a:lstStyle/>
        <a:p>
          <a:endParaRPr lang="es-ES"/>
        </a:p>
      </dgm:t>
    </dgm:pt>
    <dgm:pt modelId="{7E812129-BF2A-42B7-94DA-0984AEAC35E4}" type="sibTrans" cxnId="{BE9FAB98-843B-4D09-BC89-CAD94DB784A8}">
      <dgm:prSet/>
      <dgm:spPr/>
      <dgm:t>
        <a:bodyPr/>
        <a:lstStyle/>
        <a:p>
          <a:endParaRPr lang="es-ES"/>
        </a:p>
      </dgm:t>
    </dgm:pt>
    <dgm:pt modelId="{989235B3-961A-40DF-A495-0BCA03E78D6D}">
      <dgm:prSet phldrT="[Text]"/>
      <dgm:spPr/>
      <dgm:t>
        <a:bodyPr/>
        <a:lstStyle/>
        <a:p>
          <a:r>
            <a:rPr lang="es-ES" dirty="0" err="1" smtClean="0"/>
            <a:t>Allocative</a:t>
          </a:r>
          <a:r>
            <a:rPr lang="es-ES" dirty="0" smtClean="0"/>
            <a:t> </a:t>
          </a:r>
          <a:r>
            <a:rPr lang="es-ES" dirty="0" err="1" smtClean="0"/>
            <a:t>efficiency</a:t>
          </a:r>
          <a:r>
            <a:rPr lang="es-ES" dirty="0" smtClean="0"/>
            <a:t> </a:t>
          </a:r>
          <a:endParaRPr lang="es-ES" dirty="0"/>
        </a:p>
      </dgm:t>
    </dgm:pt>
    <dgm:pt modelId="{2E798F51-FCED-46F9-9550-F0F7E8170647}" type="parTrans" cxnId="{49FBDD6F-243D-4A0F-A75B-E6DC0870A7E5}">
      <dgm:prSet/>
      <dgm:spPr/>
      <dgm:t>
        <a:bodyPr/>
        <a:lstStyle/>
        <a:p>
          <a:endParaRPr lang="es-ES"/>
        </a:p>
      </dgm:t>
    </dgm:pt>
    <dgm:pt modelId="{E2742005-0F49-4CD3-8075-4FAA08AF4569}" type="sibTrans" cxnId="{49FBDD6F-243D-4A0F-A75B-E6DC0870A7E5}">
      <dgm:prSet/>
      <dgm:spPr/>
      <dgm:t>
        <a:bodyPr/>
        <a:lstStyle/>
        <a:p>
          <a:endParaRPr lang="es-ES"/>
        </a:p>
      </dgm:t>
    </dgm:pt>
    <dgm:pt modelId="{32FFE6E0-3DCC-4E6B-BEF5-C59FF5560363}">
      <dgm:prSet phldrT="[Text]"/>
      <dgm:spPr/>
      <dgm:t>
        <a:bodyPr/>
        <a:lstStyle/>
        <a:p>
          <a:r>
            <a:rPr lang="es-ES" dirty="0" err="1" smtClean="0"/>
            <a:t>Purchaser</a:t>
          </a:r>
          <a:r>
            <a:rPr lang="es-ES" dirty="0" smtClean="0"/>
            <a:t>/</a:t>
          </a:r>
          <a:r>
            <a:rPr lang="es-ES" dirty="0" err="1" smtClean="0"/>
            <a:t>provider</a:t>
          </a:r>
          <a:r>
            <a:rPr lang="es-ES" dirty="0" smtClean="0"/>
            <a:t> </a:t>
          </a:r>
          <a:r>
            <a:rPr lang="es-ES" dirty="0" err="1" smtClean="0"/>
            <a:t>split</a:t>
          </a:r>
          <a:r>
            <a:rPr lang="es-ES" dirty="0" smtClean="0"/>
            <a:t> </a:t>
          </a:r>
          <a:endParaRPr lang="es-ES" dirty="0"/>
        </a:p>
      </dgm:t>
    </dgm:pt>
    <dgm:pt modelId="{40F9D878-C33B-48D2-90DD-10BB3DD82DD3}" type="parTrans" cxnId="{686CDDBB-9BC5-4690-87AC-211646306A67}">
      <dgm:prSet/>
      <dgm:spPr/>
      <dgm:t>
        <a:bodyPr/>
        <a:lstStyle/>
        <a:p>
          <a:endParaRPr lang="es-ES"/>
        </a:p>
      </dgm:t>
    </dgm:pt>
    <dgm:pt modelId="{9EC39A46-12B4-44D1-BD6C-7C98070921D6}" type="sibTrans" cxnId="{686CDDBB-9BC5-4690-87AC-211646306A67}">
      <dgm:prSet/>
      <dgm:spPr/>
      <dgm:t>
        <a:bodyPr/>
        <a:lstStyle/>
        <a:p>
          <a:endParaRPr lang="es-ES"/>
        </a:p>
      </dgm:t>
    </dgm:pt>
    <dgm:pt modelId="{8462EC22-12A9-4F18-BE2E-3AB16089F05F}">
      <dgm:prSet phldrT="[Text]"/>
      <dgm:spPr/>
      <dgm:t>
        <a:bodyPr/>
        <a:lstStyle/>
        <a:p>
          <a:r>
            <a:rPr lang="es-ES" dirty="0" smtClean="0"/>
            <a:t>Status &amp; Use of new management </a:t>
          </a:r>
          <a:r>
            <a:rPr lang="es-ES" dirty="0" err="1" smtClean="0"/>
            <a:t>tools</a:t>
          </a:r>
          <a:r>
            <a:rPr lang="es-ES" dirty="0" smtClean="0"/>
            <a:t> for PHC &amp; </a:t>
          </a:r>
          <a:r>
            <a:rPr lang="es-ES" dirty="0" err="1" smtClean="0"/>
            <a:t>Hospitals</a:t>
          </a:r>
          <a:endParaRPr lang="es-ES" dirty="0"/>
        </a:p>
      </dgm:t>
    </dgm:pt>
    <dgm:pt modelId="{14AE61C9-A897-475B-9763-E1E71BA5FA6D}" type="parTrans" cxnId="{0342AE4B-DF60-4EB4-8525-78D904FD26B2}">
      <dgm:prSet/>
      <dgm:spPr/>
      <dgm:t>
        <a:bodyPr/>
        <a:lstStyle/>
        <a:p>
          <a:endParaRPr lang="es-ES"/>
        </a:p>
      </dgm:t>
    </dgm:pt>
    <dgm:pt modelId="{B24141D8-822C-4FFC-AA75-9137FFA7272B}" type="sibTrans" cxnId="{0342AE4B-DF60-4EB4-8525-78D904FD26B2}">
      <dgm:prSet/>
      <dgm:spPr/>
      <dgm:t>
        <a:bodyPr/>
        <a:lstStyle/>
        <a:p>
          <a:endParaRPr lang="es-ES"/>
        </a:p>
      </dgm:t>
    </dgm:pt>
    <dgm:pt modelId="{E06D5918-CF75-456E-9B57-3744592CD6DF}">
      <dgm:prSet phldrT="[Text]"/>
      <dgm:spPr/>
      <dgm:t>
        <a:bodyPr/>
        <a:lstStyle/>
        <a:p>
          <a:endParaRPr lang="es-ES" dirty="0"/>
        </a:p>
      </dgm:t>
    </dgm:pt>
    <dgm:pt modelId="{F93BD399-154C-42E4-A8F5-B00B2599C941}" type="parTrans" cxnId="{8480EDA1-228F-4F2F-BE88-9F973F420A95}">
      <dgm:prSet/>
      <dgm:spPr/>
      <dgm:t>
        <a:bodyPr/>
        <a:lstStyle/>
        <a:p>
          <a:endParaRPr lang="en-US"/>
        </a:p>
      </dgm:t>
    </dgm:pt>
    <dgm:pt modelId="{B58AB949-4972-4FC4-B826-F78E3C208001}" type="sibTrans" cxnId="{8480EDA1-228F-4F2F-BE88-9F973F420A95}">
      <dgm:prSet/>
      <dgm:spPr/>
      <dgm:t>
        <a:bodyPr/>
        <a:lstStyle/>
        <a:p>
          <a:endParaRPr lang="en-US"/>
        </a:p>
      </dgm:t>
    </dgm:pt>
    <dgm:pt modelId="{F24924C2-56F1-4EBD-AB52-B0BAF126EB57}" type="pres">
      <dgm:prSet presAssocID="{1E09F2BE-E10E-416E-8B34-C7BC8E7476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3C4F33-372C-4F0F-A8E3-3F4C5FF4A547}" type="pres">
      <dgm:prSet presAssocID="{9ACEA6F0-D145-43A4-A5F9-74E238D5B040}" presName="circle1" presStyleLbl="node1" presStyleIdx="0" presStyleCnt="3" custScaleY="123690"/>
      <dgm:spPr>
        <a:solidFill>
          <a:srgbClr val="FF0000"/>
        </a:solidFill>
      </dgm:spPr>
    </dgm:pt>
    <dgm:pt modelId="{0659DC31-E59A-4D95-B5A6-C4E1513BC814}" type="pres">
      <dgm:prSet presAssocID="{9ACEA6F0-D145-43A4-A5F9-74E238D5B040}" presName="space" presStyleCnt="0"/>
      <dgm:spPr/>
    </dgm:pt>
    <dgm:pt modelId="{0D74E452-73F8-4FA2-8BA2-B5E59A5BBFB7}" type="pres">
      <dgm:prSet presAssocID="{9ACEA6F0-D145-43A4-A5F9-74E238D5B040}" presName="rect1" presStyleLbl="alignAcc1" presStyleIdx="0" presStyleCnt="3" custScaleY="123690" custLinFactNeighborY="-2282"/>
      <dgm:spPr/>
      <dgm:t>
        <a:bodyPr/>
        <a:lstStyle/>
        <a:p>
          <a:endParaRPr lang="es-ES"/>
        </a:p>
      </dgm:t>
    </dgm:pt>
    <dgm:pt modelId="{B84E5B27-2C67-4F07-8730-1C9D1F09536E}" type="pres">
      <dgm:prSet presAssocID="{FED203E5-8825-4B2F-A19D-3D0DC6CA4173}" presName="vertSpace2" presStyleLbl="node1" presStyleIdx="0" presStyleCnt="3"/>
      <dgm:spPr/>
    </dgm:pt>
    <dgm:pt modelId="{FCA50336-B61E-4E05-9E80-C4118A8FEA03}" type="pres">
      <dgm:prSet presAssocID="{FED203E5-8825-4B2F-A19D-3D0DC6CA4173}" presName="circle2" presStyleLbl="node1" presStyleIdx="1" presStyleCnt="3" custScaleY="127016"/>
      <dgm:spPr>
        <a:solidFill>
          <a:srgbClr val="FF0000"/>
        </a:solidFill>
      </dgm:spPr>
    </dgm:pt>
    <dgm:pt modelId="{7A3512BC-9B70-4522-954B-0F055547ADF8}" type="pres">
      <dgm:prSet presAssocID="{FED203E5-8825-4B2F-A19D-3D0DC6CA4173}" presName="rect2" presStyleLbl="alignAcc1" presStyleIdx="1" presStyleCnt="3" custScaleY="121628" custLinFactNeighborX="1555" custLinFactNeighborY="-3616"/>
      <dgm:spPr/>
      <dgm:t>
        <a:bodyPr/>
        <a:lstStyle/>
        <a:p>
          <a:endParaRPr lang="es-ES"/>
        </a:p>
      </dgm:t>
    </dgm:pt>
    <dgm:pt modelId="{81F15232-FA1A-44E5-9F47-307792F015EA}" type="pres">
      <dgm:prSet presAssocID="{A3C0BC81-428D-49DC-89B1-1ED856CC2E03}" presName="vertSpace3" presStyleLbl="node1" presStyleIdx="1" presStyleCnt="3"/>
      <dgm:spPr/>
    </dgm:pt>
    <dgm:pt modelId="{B6C8706D-07A4-4FBA-A581-4AB500977C84}" type="pres">
      <dgm:prSet presAssocID="{A3C0BC81-428D-49DC-89B1-1ED856CC2E03}" presName="circle3" presStyleLbl="node1" presStyleIdx="2" presStyleCnt="3"/>
      <dgm:spPr>
        <a:solidFill>
          <a:srgbClr val="FF0000"/>
        </a:solidFill>
      </dgm:spPr>
    </dgm:pt>
    <dgm:pt modelId="{361BB020-7123-4AA9-818F-18CDF52AF035}" type="pres">
      <dgm:prSet presAssocID="{A3C0BC81-428D-49DC-89B1-1ED856CC2E03}" presName="rect3" presStyleLbl="alignAcc1" presStyleIdx="2" presStyleCnt="3"/>
      <dgm:spPr/>
      <dgm:t>
        <a:bodyPr/>
        <a:lstStyle/>
        <a:p>
          <a:endParaRPr lang="es-ES"/>
        </a:p>
      </dgm:t>
    </dgm:pt>
    <dgm:pt modelId="{2DC18156-034E-4A98-A8CD-E0AE2567684E}" type="pres">
      <dgm:prSet presAssocID="{9ACEA6F0-D145-43A4-A5F9-74E238D5B04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CA04E-E3F6-4184-9F7C-BC8F521AB1F4}" type="pres">
      <dgm:prSet presAssocID="{9ACEA6F0-D145-43A4-A5F9-74E238D5B040}" presName="rect1ChTx" presStyleLbl="alignAcc1" presStyleIdx="2" presStyleCnt="3" custLinFactNeighborX="-2074" custLinFactNeighborY="-17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17977-24A7-4825-8CAA-C3C6407B7BA3}" type="pres">
      <dgm:prSet presAssocID="{FED203E5-8825-4B2F-A19D-3D0DC6CA417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90A5B-44A9-441F-8C04-654A4057A2F0}" type="pres">
      <dgm:prSet presAssocID="{FED203E5-8825-4B2F-A19D-3D0DC6CA4173}" presName="rect2ChTx" presStyleLbl="alignAcc1" presStyleIdx="2" presStyleCnt="3" custScaleY="121938" custLinFactNeighborX="-2765" custLinFactNeighborY="-16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C6941-EF8D-4281-83D6-71A2F1C56FC2}" type="pres">
      <dgm:prSet presAssocID="{A3C0BC81-428D-49DC-89B1-1ED856CC2E0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D4CB8-2AB2-4564-B490-58155C177341}" type="pres">
      <dgm:prSet presAssocID="{A3C0BC81-428D-49DC-89B1-1ED856CC2E0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9FAB98-843B-4D09-BC89-CAD94DB784A8}" srcId="{1E09F2BE-E10E-416E-8B34-C7BC8E74764A}" destId="{A3C0BC81-428D-49DC-89B1-1ED856CC2E03}" srcOrd="2" destOrd="0" parTransId="{1C50883C-E3F2-4EF6-B209-1017B08AC217}" sibTransId="{7E812129-BF2A-42B7-94DA-0984AEAC35E4}"/>
    <dgm:cxn modelId="{640E2E96-547E-4BEF-806E-183790A7D4C8}" type="presOf" srcId="{9ACEA6F0-D145-43A4-A5F9-74E238D5B040}" destId="{0D74E452-73F8-4FA2-8BA2-B5E59A5BBFB7}" srcOrd="0" destOrd="0" presId="urn:microsoft.com/office/officeart/2005/8/layout/target3"/>
    <dgm:cxn modelId="{107367B1-3B9C-4CFE-AE34-7C419A8D13E4}" type="presOf" srcId="{8462EC22-12A9-4F18-BE2E-3AB16089F05F}" destId="{76BD4CB8-2AB2-4564-B490-58155C177341}" srcOrd="0" destOrd="1" presId="urn:microsoft.com/office/officeart/2005/8/layout/target3"/>
    <dgm:cxn modelId="{45FDAE13-5C36-4A75-BD27-2A95718E327B}" srcId="{1E09F2BE-E10E-416E-8B34-C7BC8E74764A}" destId="{9ACEA6F0-D145-43A4-A5F9-74E238D5B040}" srcOrd="0" destOrd="0" parTransId="{DDCD3018-C7D8-4277-8393-2E1C5B7AA9F1}" sibTransId="{BEE9E566-A7E0-4C3D-913F-F7B41CB7AB5D}"/>
    <dgm:cxn modelId="{8480EDA1-228F-4F2F-BE88-9F973F420A95}" srcId="{FED203E5-8825-4B2F-A19D-3D0DC6CA4173}" destId="{E06D5918-CF75-456E-9B57-3744592CD6DF}" srcOrd="2" destOrd="0" parTransId="{F93BD399-154C-42E4-A8F5-B00B2599C941}" sibTransId="{B58AB949-4972-4FC4-B826-F78E3C208001}"/>
    <dgm:cxn modelId="{49FBDD6F-243D-4A0F-A75B-E6DC0870A7E5}" srcId="{A3C0BC81-428D-49DC-89B1-1ED856CC2E03}" destId="{989235B3-961A-40DF-A495-0BCA03E78D6D}" srcOrd="0" destOrd="0" parTransId="{2E798F51-FCED-46F9-9550-F0F7E8170647}" sibTransId="{E2742005-0F49-4CD3-8075-4FAA08AF4569}"/>
    <dgm:cxn modelId="{96D9281D-1017-4A81-9C5F-2CD28F0C237E}" type="presOf" srcId="{E1E2FDAC-ED2C-43F3-95CF-0A847BBE5CE6}" destId="{EB8CA04E-E3F6-4184-9F7C-BC8F521AB1F4}" srcOrd="0" destOrd="1" presId="urn:microsoft.com/office/officeart/2005/8/layout/target3"/>
    <dgm:cxn modelId="{C63302E4-3DC1-430B-8CE9-E66823EFA802}" type="presOf" srcId="{4AE22788-318E-4FC7-9CDB-DB9721A19893}" destId="{EB8CA04E-E3F6-4184-9F7C-BC8F521AB1F4}" srcOrd="0" destOrd="0" presId="urn:microsoft.com/office/officeart/2005/8/layout/target3"/>
    <dgm:cxn modelId="{B0998249-AFF5-45EC-B55B-A085313A4ABE}" type="presOf" srcId="{1E09F2BE-E10E-416E-8B34-C7BC8E74764A}" destId="{F24924C2-56F1-4EBD-AB52-B0BAF126EB57}" srcOrd="0" destOrd="0" presId="urn:microsoft.com/office/officeart/2005/8/layout/target3"/>
    <dgm:cxn modelId="{0342AE4B-DF60-4EB4-8525-78D904FD26B2}" srcId="{A3C0BC81-428D-49DC-89B1-1ED856CC2E03}" destId="{8462EC22-12A9-4F18-BE2E-3AB16089F05F}" srcOrd="1" destOrd="0" parTransId="{14AE61C9-A897-475B-9763-E1E71BA5FA6D}" sibTransId="{B24141D8-822C-4FFC-AA75-9137FFA7272B}"/>
    <dgm:cxn modelId="{C316A760-F76F-412D-A0B5-FC8E3AAC8A70}" srcId="{9ACEA6F0-D145-43A4-A5F9-74E238D5B040}" destId="{E1E2FDAC-ED2C-43F3-95CF-0A847BBE5CE6}" srcOrd="1" destOrd="0" parTransId="{23A9E723-1476-4208-8719-980547E0254F}" sibTransId="{E2CE38DC-5EAC-4295-9C25-42715CC7B68D}"/>
    <dgm:cxn modelId="{2B2DB3BD-1CAF-4183-B6D5-F694EE30ECB4}" type="presOf" srcId="{E06D5918-CF75-456E-9B57-3744592CD6DF}" destId="{7D290A5B-44A9-441F-8C04-654A4057A2F0}" srcOrd="0" destOrd="2" presId="urn:microsoft.com/office/officeart/2005/8/layout/target3"/>
    <dgm:cxn modelId="{C3B88F08-ED24-48AB-BAA9-E4B79544173E}" type="presOf" srcId="{FED203E5-8825-4B2F-A19D-3D0DC6CA4173}" destId="{7A3512BC-9B70-4522-954B-0F055547ADF8}" srcOrd="0" destOrd="0" presId="urn:microsoft.com/office/officeart/2005/8/layout/target3"/>
    <dgm:cxn modelId="{1E2193CE-67D4-4593-888E-15E0ECAD3E0E}" type="presOf" srcId="{A3C0BC81-428D-49DC-89B1-1ED856CC2E03}" destId="{361BB020-7123-4AA9-818F-18CDF52AF035}" srcOrd="0" destOrd="0" presId="urn:microsoft.com/office/officeart/2005/8/layout/target3"/>
    <dgm:cxn modelId="{6EB43E31-AD2F-4A64-A86D-CF33FE7D76DB}" type="presOf" srcId="{FED203E5-8825-4B2F-A19D-3D0DC6CA4173}" destId="{AC617977-24A7-4825-8CAA-C3C6407B7BA3}" srcOrd="1" destOrd="0" presId="urn:microsoft.com/office/officeart/2005/8/layout/target3"/>
    <dgm:cxn modelId="{8FCD1B3C-1C33-4907-A723-7A15915BA244}" type="presOf" srcId="{A3C0BC81-428D-49DC-89B1-1ED856CC2E03}" destId="{450C6941-EF8D-4281-83D6-71A2F1C56FC2}" srcOrd="1" destOrd="0" presId="urn:microsoft.com/office/officeart/2005/8/layout/target3"/>
    <dgm:cxn modelId="{2FC20399-DBC8-4ABA-91E9-4D5EA61C384D}" type="presOf" srcId="{32FFE6E0-3DCC-4E6B-BEF5-C59FF5560363}" destId="{7D290A5B-44A9-441F-8C04-654A4057A2F0}" srcOrd="0" destOrd="1" presId="urn:microsoft.com/office/officeart/2005/8/layout/target3"/>
    <dgm:cxn modelId="{686CDDBB-9BC5-4690-87AC-211646306A67}" srcId="{FED203E5-8825-4B2F-A19D-3D0DC6CA4173}" destId="{32FFE6E0-3DCC-4E6B-BEF5-C59FF5560363}" srcOrd="1" destOrd="0" parTransId="{40F9D878-C33B-48D2-90DD-10BB3DD82DD3}" sibTransId="{9EC39A46-12B4-44D1-BD6C-7C98070921D6}"/>
    <dgm:cxn modelId="{EBF024D0-C9E4-4CE6-8A99-F0DC6AEAEE77}" srcId="{FED203E5-8825-4B2F-A19D-3D0DC6CA4173}" destId="{02071961-BF5A-45B5-8E84-C48DDF9042A8}" srcOrd="0" destOrd="0" parTransId="{EE7A0910-68AC-4844-807F-E32BFF23CFA4}" sibTransId="{318D7EFA-46D3-4A4A-9799-3E0B6C7865DA}"/>
    <dgm:cxn modelId="{AFE42074-8DE8-4DCF-825D-5FFBDF385003}" srcId="{1E09F2BE-E10E-416E-8B34-C7BC8E74764A}" destId="{FED203E5-8825-4B2F-A19D-3D0DC6CA4173}" srcOrd="1" destOrd="0" parTransId="{00EA7061-1A25-42AB-97D6-3229DF53A5D0}" sibTransId="{59CAAC33-24BC-4B15-9C3E-91EB336F8164}"/>
    <dgm:cxn modelId="{16CF77E1-2D2C-4DCD-83B4-D54D3B864C56}" type="presOf" srcId="{989235B3-961A-40DF-A495-0BCA03E78D6D}" destId="{76BD4CB8-2AB2-4564-B490-58155C177341}" srcOrd="0" destOrd="0" presId="urn:microsoft.com/office/officeart/2005/8/layout/target3"/>
    <dgm:cxn modelId="{CE4F0B0F-52CF-4043-8DE8-B313A12A6BCE}" type="presOf" srcId="{02071961-BF5A-45B5-8E84-C48DDF9042A8}" destId="{7D290A5B-44A9-441F-8C04-654A4057A2F0}" srcOrd="0" destOrd="0" presId="urn:microsoft.com/office/officeart/2005/8/layout/target3"/>
    <dgm:cxn modelId="{89555B49-D384-462D-A5F7-5FBEB8B8E4C5}" type="presOf" srcId="{9ACEA6F0-D145-43A4-A5F9-74E238D5B040}" destId="{2DC18156-034E-4A98-A8CD-E0AE2567684E}" srcOrd="1" destOrd="0" presId="urn:microsoft.com/office/officeart/2005/8/layout/target3"/>
    <dgm:cxn modelId="{F6A6C5BF-9E6A-428B-ABE8-59677CE37DE8}" srcId="{9ACEA6F0-D145-43A4-A5F9-74E238D5B040}" destId="{4AE22788-318E-4FC7-9CDB-DB9721A19893}" srcOrd="0" destOrd="0" parTransId="{18426587-ABAD-4ED7-BE9E-80801B7500FB}" sibTransId="{D32AABDD-0E1E-4BE5-9BF3-5407A549CFF0}"/>
    <dgm:cxn modelId="{63FCBD81-C3A4-4B75-83CD-08D4F5130A9A}" type="presParOf" srcId="{F24924C2-56F1-4EBD-AB52-B0BAF126EB57}" destId="{2A3C4F33-372C-4F0F-A8E3-3F4C5FF4A547}" srcOrd="0" destOrd="0" presId="urn:microsoft.com/office/officeart/2005/8/layout/target3"/>
    <dgm:cxn modelId="{5BA36F15-17EA-4901-82F1-F3DC6B79D834}" type="presParOf" srcId="{F24924C2-56F1-4EBD-AB52-B0BAF126EB57}" destId="{0659DC31-E59A-4D95-B5A6-C4E1513BC814}" srcOrd="1" destOrd="0" presId="urn:microsoft.com/office/officeart/2005/8/layout/target3"/>
    <dgm:cxn modelId="{CD9BF819-B4A9-4828-AF82-43437B77DD4C}" type="presParOf" srcId="{F24924C2-56F1-4EBD-AB52-B0BAF126EB57}" destId="{0D74E452-73F8-4FA2-8BA2-B5E59A5BBFB7}" srcOrd="2" destOrd="0" presId="urn:microsoft.com/office/officeart/2005/8/layout/target3"/>
    <dgm:cxn modelId="{CDFDED47-F98F-446E-BDD3-72F1986216ED}" type="presParOf" srcId="{F24924C2-56F1-4EBD-AB52-B0BAF126EB57}" destId="{B84E5B27-2C67-4F07-8730-1C9D1F09536E}" srcOrd="3" destOrd="0" presId="urn:microsoft.com/office/officeart/2005/8/layout/target3"/>
    <dgm:cxn modelId="{C77BE586-E548-4501-BFAF-4A62B42103B7}" type="presParOf" srcId="{F24924C2-56F1-4EBD-AB52-B0BAF126EB57}" destId="{FCA50336-B61E-4E05-9E80-C4118A8FEA03}" srcOrd="4" destOrd="0" presId="urn:microsoft.com/office/officeart/2005/8/layout/target3"/>
    <dgm:cxn modelId="{9B7373B6-A677-44C3-AF84-E3808DE73061}" type="presParOf" srcId="{F24924C2-56F1-4EBD-AB52-B0BAF126EB57}" destId="{7A3512BC-9B70-4522-954B-0F055547ADF8}" srcOrd="5" destOrd="0" presId="urn:microsoft.com/office/officeart/2005/8/layout/target3"/>
    <dgm:cxn modelId="{AD3B5100-D43A-4758-999B-FFC13932B5F1}" type="presParOf" srcId="{F24924C2-56F1-4EBD-AB52-B0BAF126EB57}" destId="{81F15232-FA1A-44E5-9F47-307792F015EA}" srcOrd="6" destOrd="0" presId="urn:microsoft.com/office/officeart/2005/8/layout/target3"/>
    <dgm:cxn modelId="{892BBC9C-64CC-4DDD-9398-6B0A37C409A1}" type="presParOf" srcId="{F24924C2-56F1-4EBD-AB52-B0BAF126EB57}" destId="{B6C8706D-07A4-4FBA-A581-4AB500977C84}" srcOrd="7" destOrd="0" presId="urn:microsoft.com/office/officeart/2005/8/layout/target3"/>
    <dgm:cxn modelId="{4135B389-FA4F-47E1-B143-D83C0C3C2295}" type="presParOf" srcId="{F24924C2-56F1-4EBD-AB52-B0BAF126EB57}" destId="{361BB020-7123-4AA9-818F-18CDF52AF035}" srcOrd="8" destOrd="0" presId="urn:microsoft.com/office/officeart/2005/8/layout/target3"/>
    <dgm:cxn modelId="{D0793638-F261-43B0-8D49-40055A499B9D}" type="presParOf" srcId="{F24924C2-56F1-4EBD-AB52-B0BAF126EB57}" destId="{2DC18156-034E-4A98-A8CD-E0AE2567684E}" srcOrd="9" destOrd="0" presId="urn:microsoft.com/office/officeart/2005/8/layout/target3"/>
    <dgm:cxn modelId="{1F51A794-8AB0-4D19-A50C-1CD774552BAD}" type="presParOf" srcId="{F24924C2-56F1-4EBD-AB52-B0BAF126EB57}" destId="{EB8CA04E-E3F6-4184-9F7C-BC8F521AB1F4}" srcOrd="10" destOrd="0" presId="urn:microsoft.com/office/officeart/2005/8/layout/target3"/>
    <dgm:cxn modelId="{AA9E5967-121B-43D3-9063-5B1B9C72DD0F}" type="presParOf" srcId="{F24924C2-56F1-4EBD-AB52-B0BAF126EB57}" destId="{AC617977-24A7-4825-8CAA-C3C6407B7BA3}" srcOrd="11" destOrd="0" presId="urn:microsoft.com/office/officeart/2005/8/layout/target3"/>
    <dgm:cxn modelId="{AE0763F7-4132-40D7-B9DF-BBDF45BAA041}" type="presParOf" srcId="{F24924C2-56F1-4EBD-AB52-B0BAF126EB57}" destId="{7D290A5B-44A9-441F-8C04-654A4057A2F0}" srcOrd="12" destOrd="0" presId="urn:microsoft.com/office/officeart/2005/8/layout/target3"/>
    <dgm:cxn modelId="{663176C2-425D-4556-A576-05DE917FD873}" type="presParOf" srcId="{F24924C2-56F1-4EBD-AB52-B0BAF126EB57}" destId="{450C6941-EF8D-4281-83D6-71A2F1C56FC2}" srcOrd="13" destOrd="0" presId="urn:microsoft.com/office/officeart/2005/8/layout/target3"/>
    <dgm:cxn modelId="{D6626F99-2390-4361-8571-15DB7D02A8CA}" type="presParOf" srcId="{F24924C2-56F1-4EBD-AB52-B0BAF126EB57}" destId="{76BD4CB8-2AB2-4564-B490-58155C17734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793C6-0BB4-47D3-8D91-D16FA21DC4C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294017-F678-4EDC-B831-AB9D4052509B}">
      <dgm:prSet phldrT="[Text]"/>
      <dgm:spPr/>
      <dgm:t>
        <a:bodyPr/>
        <a:lstStyle/>
        <a:p>
          <a:r>
            <a:rPr lang="es-ES" dirty="0" err="1" smtClean="0"/>
            <a:t>Quantitative</a:t>
          </a:r>
          <a:r>
            <a:rPr lang="es-ES" dirty="0" smtClean="0"/>
            <a:t> Analysis </a:t>
          </a:r>
          <a:endParaRPr lang="es-ES" dirty="0"/>
        </a:p>
      </dgm:t>
    </dgm:pt>
    <dgm:pt modelId="{D664EAD3-86FD-449A-8A4F-F072C738481D}" type="parTrans" cxnId="{D25B94E9-F0D1-4BFC-A207-656B52B3A18B}">
      <dgm:prSet/>
      <dgm:spPr/>
      <dgm:t>
        <a:bodyPr/>
        <a:lstStyle/>
        <a:p>
          <a:endParaRPr lang="es-ES"/>
        </a:p>
      </dgm:t>
    </dgm:pt>
    <dgm:pt modelId="{0DAC1555-04E3-418B-94FA-36BDD1D9A1E2}" type="sibTrans" cxnId="{D25B94E9-F0D1-4BFC-A207-656B52B3A18B}">
      <dgm:prSet/>
      <dgm:spPr/>
      <dgm:t>
        <a:bodyPr/>
        <a:lstStyle/>
        <a:p>
          <a:endParaRPr lang="es-ES"/>
        </a:p>
      </dgm:t>
    </dgm:pt>
    <dgm:pt modelId="{D3F830B8-4BA2-4E42-9BBC-93A2C6A8EC69}">
      <dgm:prSet phldrT="[Text]"/>
      <dgm:spPr/>
      <dgm:t>
        <a:bodyPr/>
        <a:lstStyle/>
        <a:p>
          <a:r>
            <a:rPr lang="es-ES" dirty="0" err="1" smtClean="0"/>
            <a:t>Generate</a:t>
          </a:r>
          <a:endParaRPr lang="es-ES" dirty="0" smtClean="0"/>
        </a:p>
        <a:p>
          <a:r>
            <a:rPr lang="es-ES" dirty="0" err="1" smtClean="0"/>
            <a:t>Working</a:t>
          </a:r>
          <a:r>
            <a:rPr lang="es-ES" dirty="0" smtClean="0"/>
            <a:t> </a:t>
          </a:r>
          <a:r>
            <a:rPr lang="es-ES" dirty="0" err="1" smtClean="0"/>
            <a:t>Hypothesis</a:t>
          </a:r>
          <a:endParaRPr lang="es-ES" dirty="0"/>
        </a:p>
      </dgm:t>
    </dgm:pt>
    <dgm:pt modelId="{58AF2463-29D4-481F-A510-427FDBB70D6E}" type="parTrans" cxnId="{2C04B555-95BB-4760-AF11-50DA2606C365}">
      <dgm:prSet/>
      <dgm:spPr/>
      <dgm:t>
        <a:bodyPr/>
        <a:lstStyle/>
        <a:p>
          <a:endParaRPr lang="es-ES"/>
        </a:p>
      </dgm:t>
    </dgm:pt>
    <dgm:pt modelId="{59A60ABB-11F3-4E7C-BFEA-922E34C1798E}" type="sibTrans" cxnId="{2C04B555-95BB-4760-AF11-50DA2606C365}">
      <dgm:prSet/>
      <dgm:spPr/>
      <dgm:t>
        <a:bodyPr/>
        <a:lstStyle/>
        <a:p>
          <a:endParaRPr lang="es-ES"/>
        </a:p>
      </dgm:t>
    </dgm:pt>
    <dgm:pt modelId="{9E27C786-428A-4218-83ED-BF4666AE27AD}">
      <dgm:prSet phldrT="[Text]"/>
      <dgm:spPr/>
      <dgm:t>
        <a:bodyPr/>
        <a:lstStyle/>
        <a:p>
          <a:r>
            <a:rPr lang="es-ES" dirty="0" smtClean="0"/>
            <a:t>In-</a:t>
          </a:r>
          <a:r>
            <a:rPr lang="es-ES" dirty="0" err="1" smtClean="0"/>
            <a:t>depth</a:t>
          </a:r>
          <a:r>
            <a:rPr lang="es-ES" dirty="0" smtClean="0"/>
            <a:t> </a:t>
          </a:r>
          <a:r>
            <a:rPr lang="es-ES" dirty="0" err="1" smtClean="0"/>
            <a:t>facilities</a:t>
          </a:r>
          <a:r>
            <a:rPr lang="es-ES" dirty="0" smtClean="0"/>
            <a:t> </a:t>
          </a:r>
          <a:r>
            <a:rPr lang="es-ES" dirty="0" err="1" smtClean="0"/>
            <a:t>qualitative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1A0C1186-ADE3-4E86-A37D-6DDE5EEBFAE3}" type="parTrans" cxnId="{8F56EE95-6776-4841-BF50-BA3B6A3B412C}">
      <dgm:prSet/>
      <dgm:spPr/>
      <dgm:t>
        <a:bodyPr/>
        <a:lstStyle/>
        <a:p>
          <a:endParaRPr lang="es-ES"/>
        </a:p>
      </dgm:t>
    </dgm:pt>
    <dgm:pt modelId="{A4FC43F3-3160-4533-B8D1-0712F1141AA4}" type="sibTrans" cxnId="{8F56EE95-6776-4841-BF50-BA3B6A3B412C}">
      <dgm:prSet/>
      <dgm:spPr/>
      <dgm:t>
        <a:bodyPr/>
        <a:lstStyle/>
        <a:p>
          <a:endParaRPr lang="es-ES"/>
        </a:p>
      </dgm:t>
    </dgm:pt>
    <dgm:pt modelId="{8C3D3E1F-3ADC-4654-9F12-60638437D29C}" type="pres">
      <dgm:prSet presAssocID="{A34793C6-0BB4-47D3-8D91-D16FA21DC4C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1552D9-7A44-4284-B980-96776339C747}" type="pres">
      <dgm:prSet presAssocID="{EA294017-F678-4EDC-B831-AB9D4052509B}" presName="Accent1" presStyleCnt="0"/>
      <dgm:spPr/>
    </dgm:pt>
    <dgm:pt modelId="{434AA6AD-8C63-4ECF-9DF7-724126E3867B}" type="pres">
      <dgm:prSet presAssocID="{EA294017-F678-4EDC-B831-AB9D4052509B}" presName="Accent" presStyleLbl="node1" presStyleIdx="0" presStyleCnt="3"/>
      <dgm:spPr/>
    </dgm:pt>
    <dgm:pt modelId="{A6E5D822-C729-400D-95FC-3D8E33058050}" type="pres">
      <dgm:prSet presAssocID="{EA294017-F678-4EDC-B831-AB9D4052509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9017D6-CF0E-4436-B846-CE2C62B868C6}" type="pres">
      <dgm:prSet presAssocID="{D3F830B8-4BA2-4E42-9BBC-93A2C6A8EC69}" presName="Accent2" presStyleCnt="0"/>
      <dgm:spPr/>
    </dgm:pt>
    <dgm:pt modelId="{251BDC1B-4B79-4A20-97CA-F20363918526}" type="pres">
      <dgm:prSet presAssocID="{D3F830B8-4BA2-4E42-9BBC-93A2C6A8EC69}" presName="Accent" presStyleLbl="node1" presStyleIdx="1" presStyleCnt="3"/>
      <dgm:spPr/>
    </dgm:pt>
    <dgm:pt modelId="{38EBE53E-87CF-43BE-A954-DA22CF110428}" type="pres">
      <dgm:prSet presAssocID="{D3F830B8-4BA2-4E42-9BBC-93A2C6A8EC69}" presName="Parent2" presStyleLbl="revTx" presStyleIdx="1" presStyleCnt="3" custScaleX="120739" custScaleY="150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3E52A-2429-49F8-A461-E50F76D5B5F1}" type="pres">
      <dgm:prSet presAssocID="{9E27C786-428A-4218-83ED-BF4666AE27AD}" presName="Accent3" presStyleCnt="0"/>
      <dgm:spPr/>
    </dgm:pt>
    <dgm:pt modelId="{8C408876-2E0F-43B8-995C-222B077EB699}" type="pres">
      <dgm:prSet presAssocID="{9E27C786-428A-4218-83ED-BF4666AE27AD}" presName="Accent" presStyleLbl="node1" presStyleIdx="2" presStyleCnt="3"/>
      <dgm:spPr/>
    </dgm:pt>
    <dgm:pt modelId="{177F43B5-D32C-4FE8-BADC-2F1213C6B0B5}" type="pres">
      <dgm:prSet presAssocID="{9E27C786-428A-4218-83ED-BF4666AE27AD}" presName="Parent3" presStyleLbl="revTx" presStyleIdx="2" presStyleCnt="3" custScaleY="1546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C56587-7A7D-4BD5-B97B-B4687F5727AB}" type="presOf" srcId="{A34793C6-0BB4-47D3-8D91-D16FA21DC4C5}" destId="{8C3D3E1F-3ADC-4654-9F12-60638437D29C}" srcOrd="0" destOrd="0" presId="urn:microsoft.com/office/officeart/2009/layout/CircleArrowProcess"/>
    <dgm:cxn modelId="{2A5DE98A-0C15-4C25-AF06-C77664C8DCF4}" type="presOf" srcId="{D3F830B8-4BA2-4E42-9BBC-93A2C6A8EC69}" destId="{38EBE53E-87CF-43BE-A954-DA22CF110428}" srcOrd="0" destOrd="0" presId="urn:microsoft.com/office/officeart/2009/layout/CircleArrowProcess"/>
    <dgm:cxn modelId="{07B020D3-DF84-445C-BDBE-5FB8F35D47E4}" type="presOf" srcId="{9E27C786-428A-4218-83ED-BF4666AE27AD}" destId="{177F43B5-D32C-4FE8-BADC-2F1213C6B0B5}" srcOrd="0" destOrd="0" presId="urn:microsoft.com/office/officeart/2009/layout/CircleArrowProcess"/>
    <dgm:cxn modelId="{6F8031F7-A265-42CF-A96E-6998C80FA8FE}" type="presOf" srcId="{EA294017-F678-4EDC-B831-AB9D4052509B}" destId="{A6E5D822-C729-400D-95FC-3D8E33058050}" srcOrd="0" destOrd="0" presId="urn:microsoft.com/office/officeart/2009/layout/CircleArrowProcess"/>
    <dgm:cxn modelId="{2C04B555-95BB-4760-AF11-50DA2606C365}" srcId="{A34793C6-0BB4-47D3-8D91-D16FA21DC4C5}" destId="{D3F830B8-4BA2-4E42-9BBC-93A2C6A8EC69}" srcOrd="1" destOrd="0" parTransId="{58AF2463-29D4-481F-A510-427FDBB70D6E}" sibTransId="{59A60ABB-11F3-4E7C-BFEA-922E34C1798E}"/>
    <dgm:cxn modelId="{8F56EE95-6776-4841-BF50-BA3B6A3B412C}" srcId="{A34793C6-0BB4-47D3-8D91-D16FA21DC4C5}" destId="{9E27C786-428A-4218-83ED-BF4666AE27AD}" srcOrd="2" destOrd="0" parTransId="{1A0C1186-ADE3-4E86-A37D-6DDE5EEBFAE3}" sibTransId="{A4FC43F3-3160-4533-B8D1-0712F1141AA4}"/>
    <dgm:cxn modelId="{D25B94E9-F0D1-4BFC-A207-656B52B3A18B}" srcId="{A34793C6-0BB4-47D3-8D91-D16FA21DC4C5}" destId="{EA294017-F678-4EDC-B831-AB9D4052509B}" srcOrd="0" destOrd="0" parTransId="{D664EAD3-86FD-449A-8A4F-F072C738481D}" sibTransId="{0DAC1555-04E3-418B-94FA-36BDD1D9A1E2}"/>
    <dgm:cxn modelId="{9B44A33A-FB09-4B33-BEDE-F1F12DF249A2}" type="presParOf" srcId="{8C3D3E1F-3ADC-4654-9F12-60638437D29C}" destId="{D81552D9-7A44-4284-B980-96776339C747}" srcOrd="0" destOrd="0" presId="urn:microsoft.com/office/officeart/2009/layout/CircleArrowProcess"/>
    <dgm:cxn modelId="{9AE0337C-8F00-46BB-8AFA-4DEA827ACAB0}" type="presParOf" srcId="{D81552D9-7A44-4284-B980-96776339C747}" destId="{434AA6AD-8C63-4ECF-9DF7-724126E3867B}" srcOrd="0" destOrd="0" presId="urn:microsoft.com/office/officeart/2009/layout/CircleArrowProcess"/>
    <dgm:cxn modelId="{C0418E20-858E-4B00-B795-6BD82CDD94CD}" type="presParOf" srcId="{8C3D3E1F-3ADC-4654-9F12-60638437D29C}" destId="{A6E5D822-C729-400D-95FC-3D8E33058050}" srcOrd="1" destOrd="0" presId="urn:microsoft.com/office/officeart/2009/layout/CircleArrowProcess"/>
    <dgm:cxn modelId="{A45DD3E3-D628-4D48-9F76-144015DA9FE3}" type="presParOf" srcId="{8C3D3E1F-3ADC-4654-9F12-60638437D29C}" destId="{129017D6-CF0E-4436-B846-CE2C62B868C6}" srcOrd="2" destOrd="0" presId="urn:microsoft.com/office/officeart/2009/layout/CircleArrowProcess"/>
    <dgm:cxn modelId="{F641B928-2C02-4AE0-BAC7-3E1B6993959B}" type="presParOf" srcId="{129017D6-CF0E-4436-B846-CE2C62B868C6}" destId="{251BDC1B-4B79-4A20-97CA-F20363918526}" srcOrd="0" destOrd="0" presId="urn:microsoft.com/office/officeart/2009/layout/CircleArrowProcess"/>
    <dgm:cxn modelId="{C99F55ED-5B4E-4B0D-8A62-0C0082777372}" type="presParOf" srcId="{8C3D3E1F-3ADC-4654-9F12-60638437D29C}" destId="{38EBE53E-87CF-43BE-A954-DA22CF110428}" srcOrd="3" destOrd="0" presId="urn:microsoft.com/office/officeart/2009/layout/CircleArrowProcess"/>
    <dgm:cxn modelId="{1D073CED-D212-4567-8D3A-05A4C29DD243}" type="presParOf" srcId="{8C3D3E1F-3ADC-4654-9F12-60638437D29C}" destId="{79C3E52A-2429-49F8-A461-E50F76D5B5F1}" srcOrd="4" destOrd="0" presId="urn:microsoft.com/office/officeart/2009/layout/CircleArrowProcess"/>
    <dgm:cxn modelId="{4D6EB46D-15C8-46F1-AC86-9DBE96A740DA}" type="presParOf" srcId="{79C3E52A-2429-49F8-A461-E50F76D5B5F1}" destId="{8C408876-2E0F-43B8-995C-222B077EB699}" srcOrd="0" destOrd="0" presId="urn:microsoft.com/office/officeart/2009/layout/CircleArrowProcess"/>
    <dgm:cxn modelId="{919A7C99-DBAD-4E58-A432-26B1A84D6478}" type="presParOf" srcId="{8C3D3E1F-3ADC-4654-9F12-60638437D29C}" destId="{177F43B5-D32C-4FE8-BADC-2F1213C6B0B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4E590-EBE3-4C75-8F87-9A251F95CE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41A7B9-8150-42D1-A81E-35F08673408F}">
      <dgm:prSet phldrT="[Text]"/>
      <dgm:spPr/>
      <dgm:t>
        <a:bodyPr/>
        <a:lstStyle/>
        <a:p>
          <a:r>
            <a:rPr lang="es-ES" dirty="0" smtClean="0"/>
            <a:t>Core HS </a:t>
          </a:r>
          <a:r>
            <a:rPr lang="es-ES" dirty="0" err="1" smtClean="0"/>
            <a:t>functions</a:t>
          </a:r>
          <a:endParaRPr lang="es-ES" dirty="0"/>
        </a:p>
      </dgm:t>
    </dgm:pt>
    <dgm:pt modelId="{F94C0F0A-DB57-45D9-A5DF-6225810823BA}" type="parTrans" cxnId="{70A7A533-E02D-4A3B-B503-A2C1A56BF62E}">
      <dgm:prSet/>
      <dgm:spPr/>
      <dgm:t>
        <a:bodyPr/>
        <a:lstStyle/>
        <a:p>
          <a:endParaRPr lang="es-ES"/>
        </a:p>
      </dgm:t>
    </dgm:pt>
    <dgm:pt modelId="{F342DF76-B609-4E8A-9F33-D5B95C3F648F}" type="sibTrans" cxnId="{70A7A533-E02D-4A3B-B503-A2C1A56BF62E}">
      <dgm:prSet/>
      <dgm:spPr/>
      <dgm:t>
        <a:bodyPr/>
        <a:lstStyle/>
        <a:p>
          <a:endParaRPr lang="es-ES"/>
        </a:p>
      </dgm:t>
    </dgm:pt>
    <dgm:pt modelId="{3DFAE2FE-9B98-45B2-AC52-3279EFF6E8CB}">
      <dgm:prSet phldrT="[Text]"/>
      <dgm:spPr/>
      <dgm:t>
        <a:bodyPr/>
        <a:lstStyle/>
        <a:p>
          <a:r>
            <a:rPr lang="es-ES" dirty="0" smtClean="0"/>
            <a:t>Central </a:t>
          </a:r>
          <a:r>
            <a:rPr lang="es-ES" dirty="0" err="1" smtClean="0"/>
            <a:t>level</a:t>
          </a:r>
          <a:r>
            <a:rPr lang="es-ES" dirty="0" smtClean="0"/>
            <a:t> </a:t>
          </a:r>
          <a:r>
            <a:rPr lang="es-ES" dirty="0" err="1" smtClean="0"/>
            <a:t>Institutions</a:t>
          </a:r>
          <a:r>
            <a:rPr lang="es-ES" dirty="0" smtClean="0"/>
            <a:t>: Roles, mandates, </a:t>
          </a:r>
          <a:r>
            <a:rPr lang="es-ES" dirty="0" err="1" smtClean="0"/>
            <a:t>overlaps</a:t>
          </a:r>
          <a:r>
            <a:rPr lang="es-ES" dirty="0" smtClean="0"/>
            <a:t>, gaps</a:t>
          </a:r>
          <a:endParaRPr lang="es-ES" dirty="0"/>
        </a:p>
      </dgm:t>
    </dgm:pt>
    <dgm:pt modelId="{8B617709-C451-475D-BEEE-2509385B7774}" type="parTrans" cxnId="{D504B852-1EB1-4F33-8D3D-1612011E281A}">
      <dgm:prSet/>
      <dgm:spPr/>
      <dgm:t>
        <a:bodyPr/>
        <a:lstStyle/>
        <a:p>
          <a:endParaRPr lang="es-ES"/>
        </a:p>
      </dgm:t>
    </dgm:pt>
    <dgm:pt modelId="{523D8BB7-54AC-4D95-B280-8173C3C7A3ED}" type="sibTrans" cxnId="{D504B852-1EB1-4F33-8D3D-1612011E281A}">
      <dgm:prSet/>
      <dgm:spPr/>
      <dgm:t>
        <a:bodyPr/>
        <a:lstStyle/>
        <a:p>
          <a:endParaRPr lang="es-ES"/>
        </a:p>
      </dgm:t>
    </dgm:pt>
    <dgm:pt modelId="{AB8C5403-CB57-408B-B046-F34652238A19}">
      <dgm:prSet phldrT="[Text]"/>
      <dgm:spPr/>
      <dgm:t>
        <a:bodyPr/>
        <a:lstStyle/>
        <a:p>
          <a:r>
            <a:rPr lang="es-ES" dirty="0" err="1" smtClean="0"/>
            <a:t>Selective</a:t>
          </a:r>
          <a:r>
            <a:rPr lang="es-ES" dirty="0" smtClean="0"/>
            <a:t> Review of Legal and </a:t>
          </a:r>
          <a:r>
            <a:rPr lang="es-ES" dirty="0" err="1" smtClean="0"/>
            <a:t>regulatory</a:t>
          </a:r>
          <a:r>
            <a:rPr lang="es-ES" dirty="0" smtClean="0"/>
            <a:t> </a:t>
          </a:r>
          <a:r>
            <a:rPr lang="es-ES" dirty="0" err="1" smtClean="0"/>
            <a:t>framework</a:t>
          </a:r>
          <a:r>
            <a:rPr lang="es-ES" dirty="0" smtClean="0"/>
            <a:t> </a:t>
          </a:r>
          <a:endParaRPr lang="es-ES" dirty="0"/>
        </a:p>
      </dgm:t>
    </dgm:pt>
    <dgm:pt modelId="{7EB8DD2A-CAB2-465E-80D6-745264BB4515}" type="parTrans" cxnId="{2842EC06-83DB-4B48-B0FD-B794BF0CA7A7}">
      <dgm:prSet/>
      <dgm:spPr/>
      <dgm:t>
        <a:bodyPr/>
        <a:lstStyle/>
        <a:p>
          <a:endParaRPr lang="es-ES"/>
        </a:p>
      </dgm:t>
    </dgm:pt>
    <dgm:pt modelId="{8C782E82-C688-429E-80D5-6A0F09693125}" type="sibTrans" cxnId="{2842EC06-83DB-4B48-B0FD-B794BF0CA7A7}">
      <dgm:prSet/>
      <dgm:spPr/>
      <dgm:t>
        <a:bodyPr/>
        <a:lstStyle/>
        <a:p>
          <a:endParaRPr lang="es-ES"/>
        </a:p>
      </dgm:t>
    </dgm:pt>
    <dgm:pt modelId="{EF22C85C-C589-48DB-804D-53037C9FC041}">
      <dgm:prSet phldrT="[Text]"/>
      <dgm:spPr/>
      <dgm:t>
        <a:bodyPr/>
        <a:lstStyle/>
        <a:p>
          <a:r>
            <a:rPr lang="es-ES" dirty="0" smtClean="0"/>
            <a:t>Health care management</a:t>
          </a:r>
          <a:endParaRPr lang="es-ES" dirty="0"/>
        </a:p>
      </dgm:t>
    </dgm:pt>
    <dgm:pt modelId="{5B712FA9-6680-481A-93E5-0210D03B7B56}" type="parTrans" cxnId="{A0DF7812-97A8-4E62-A585-47D787F84229}">
      <dgm:prSet/>
      <dgm:spPr/>
      <dgm:t>
        <a:bodyPr/>
        <a:lstStyle/>
        <a:p>
          <a:endParaRPr lang="es-ES"/>
        </a:p>
      </dgm:t>
    </dgm:pt>
    <dgm:pt modelId="{0A7B11FE-23C6-441F-8178-7B8336C43A69}" type="sibTrans" cxnId="{A0DF7812-97A8-4E62-A585-47D787F84229}">
      <dgm:prSet/>
      <dgm:spPr/>
      <dgm:t>
        <a:bodyPr/>
        <a:lstStyle/>
        <a:p>
          <a:endParaRPr lang="es-ES"/>
        </a:p>
      </dgm:t>
    </dgm:pt>
    <dgm:pt modelId="{26900A1C-FE76-4469-B15A-1BFFFBEE5EAA}">
      <dgm:prSet phldrT="[Text]"/>
      <dgm:spPr/>
      <dgm:t>
        <a:bodyPr/>
        <a:lstStyle/>
        <a:p>
          <a:r>
            <a:rPr lang="es-ES" dirty="0" err="1" smtClean="0"/>
            <a:t>Sampling</a:t>
          </a:r>
          <a:r>
            <a:rPr lang="es-ES" dirty="0" smtClean="0"/>
            <a:t> of </a:t>
          </a:r>
          <a:r>
            <a:rPr lang="es-ES" dirty="0" err="1" smtClean="0"/>
            <a:t>facilities</a:t>
          </a:r>
          <a:r>
            <a:rPr lang="es-ES" dirty="0" smtClean="0"/>
            <a:t> </a:t>
          </a:r>
          <a:r>
            <a:rPr lang="es-ES" dirty="0" err="1" smtClean="0"/>
            <a:t>based</a:t>
          </a:r>
          <a:r>
            <a:rPr lang="es-ES" dirty="0" smtClean="0"/>
            <a:t> on </a:t>
          </a:r>
          <a:r>
            <a:rPr lang="es-ES" dirty="0" err="1" smtClean="0"/>
            <a:t>efficiency</a:t>
          </a:r>
          <a:endParaRPr lang="es-ES" dirty="0"/>
        </a:p>
      </dgm:t>
    </dgm:pt>
    <dgm:pt modelId="{AAC581F7-9097-4197-9B8C-7304FA66F304}" type="parTrans" cxnId="{260E0659-74B2-4965-AFE0-E60548D6DFC4}">
      <dgm:prSet/>
      <dgm:spPr/>
      <dgm:t>
        <a:bodyPr/>
        <a:lstStyle/>
        <a:p>
          <a:endParaRPr lang="es-ES"/>
        </a:p>
      </dgm:t>
    </dgm:pt>
    <dgm:pt modelId="{DAA57AB2-1794-42CE-80CF-6403F931E169}" type="sibTrans" cxnId="{260E0659-74B2-4965-AFE0-E60548D6DFC4}">
      <dgm:prSet/>
      <dgm:spPr/>
      <dgm:t>
        <a:bodyPr/>
        <a:lstStyle/>
        <a:p>
          <a:endParaRPr lang="es-ES"/>
        </a:p>
      </dgm:t>
    </dgm:pt>
    <dgm:pt modelId="{1AB1966B-4247-4362-868C-434EC7AA4BA2}">
      <dgm:prSet phldrT="[Text]"/>
      <dgm:spPr/>
      <dgm:t>
        <a:bodyPr/>
        <a:lstStyle/>
        <a:p>
          <a:r>
            <a:rPr lang="es-ES" dirty="0" smtClean="0"/>
            <a:t>Review of management </a:t>
          </a:r>
          <a:r>
            <a:rPr lang="es-ES" dirty="0" err="1" smtClean="0"/>
            <a:t>practices</a:t>
          </a:r>
          <a:r>
            <a:rPr lang="es-ES" dirty="0" smtClean="0"/>
            <a:t> with </a:t>
          </a:r>
          <a:r>
            <a:rPr lang="es-ES" dirty="0" err="1" smtClean="0"/>
            <a:t>field</a:t>
          </a:r>
          <a:r>
            <a:rPr lang="es-ES" dirty="0" smtClean="0"/>
            <a:t> </a:t>
          </a:r>
          <a:r>
            <a:rPr lang="es-ES" dirty="0" err="1" smtClean="0"/>
            <a:t>visits</a:t>
          </a:r>
          <a:r>
            <a:rPr lang="es-ES" dirty="0" smtClean="0"/>
            <a:t> and </a:t>
          </a:r>
          <a:r>
            <a:rPr lang="es-ES" dirty="0" err="1" smtClean="0"/>
            <a:t>semi-structured</a:t>
          </a:r>
          <a:r>
            <a:rPr lang="es-ES" dirty="0" smtClean="0"/>
            <a:t> interviews</a:t>
          </a:r>
          <a:endParaRPr lang="es-ES" dirty="0"/>
        </a:p>
      </dgm:t>
    </dgm:pt>
    <dgm:pt modelId="{0FA9CC30-F88B-4DEC-B61D-E30B7104D78E}" type="parTrans" cxnId="{80C6F94F-BB3E-47C4-AE50-687851D56BEC}">
      <dgm:prSet/>
      <dgm:spPr/>
      <dgm:t>
        <a:bodyPr/>
        <a:lstStyle/>
        <a:p>
          <a:endParaRPr lang="es-ES"/>
        </a:p>
      </dgm:t>
    </dgm:pt>
    <dgm:pt modelId="{07F8757A-8E9D-4ABE-81EF-C6D4AC04FFA9}" type="sibTrans" cxnId="{80C6F94F-BB3E-47C4-AE50-687851D56BEC}">
      <dgm:prSet/>
      <dgm:spPr/>
      <dgm:t>
        <a:bodyPr/>
        <a:lstStyle/>
        <a:p>
          <a:endParaRPr lang="es-ES"/>
        </a:p>
      </dgm:t>
    </dgm:pt>
    <dgm:pt modelId="{0ABA760B-0890-4444-B9B5-65D31B55A947}">
      <dgm:prSet phldrT="[Text]"/>
      <dgm:spPr/>
      <dgm:t>
        <a:bodyPr/>
        <a:lstStyle/>
        <a:p>
          <a:r>
            <a:rPr lang="es-ES" dirty="0" smtClean="0"/>
            <a:t>Key </a:t>
          </a:r>
          <a:r>
            <a:rPr lang="es-ES" dirty="0" err="1" smtClean="0"/>
            <a:t>interventions</a:t>
          </a:r>
          <a:r>
            <a:rPr lang="es-ES" dirty="0" smtClean="0"/>
            <a:t> &amp; Policy </a:t>
          </a:r>
        </a:p>
        <a:p>
          <a:r>
            <a:rPr lang="es-ES" dirty="0" err="1" smtClean="0"/>
            <a:t>Options</a:t>
          </a:r>
          <a:endParaRPr lang="es-ES" dirty="0"/>
        </a:p>
      </dgm:t>
    </dgm:pt>
    <dgm:pt modelId="{6B877600-19D8-442F-BEC4-050806A85A33}" type="parTrans" cxnId="{2E17F92B-4AC3-4A34-852E-BE7C3AB8FDEF}">
      <dgm:prSet/>
      <dgm:spPr/>
      <dgm:t>
        <a:bodyPr/>
        <a:lstStyle/>
        <a:p>
          <a:endParaRPr lang="es-ES"/>
        </a:p>
      </dgm:t>
    </dgm:pt>
    <dgm:pt modelId="{14D6BFBB-ADC9-4802-8677-B2570AE62A41}" type="sibTrans" cxnId="{2E17F92B-4AC3-4A34-852E-BE7C3AB8FDEF}">
      <dgm:prSet/>
      <dgm:spPr/>
      <dgm:t>
        <a:bodyPr/>
        <a:lstStyle/>
        <a:p>
          <a:endParaRPr lang="es-ES"/>
        </a:p>
      </dgm:t>
    </dgm:pt>
    <dgm:pt modelId="{E508B09A-341D-462D-90A7-E2BB32677753}">
      <dgm:prSet phldrT="[Text]"/>
      <dgm:spPr/>
      <dgm:t>
        <a:bodyPr/>
        <a:lstStyle/>
        <a:p>
          <a:r>
            <a:rPr lang="es-ES" dirty="0" err="1" smtClean="0"/>
            <a:t>Comparative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r>
            <a:rPr lang="es-ES" dirty="0" smtClean="0"/>
            <a:t> of core </a:t>
          </a:r>
          <a:r>
            <a:rPr lang="es-ES" dirty="0" err="1" smtClean="0"/>
            <a:t>functions</a:t>
          </a:r>
          <a:r>
            <a:rPr lang="es-ES" dirty="0" smtClean="0"/>
            <a:t> and management of </a:t>
          </a:r>
          <a:r>
            <a:rPr lang="es-ES" dirty="0" err="1" smtClean="0"/>
            <a:t>facilities</a:t>
          </a:r>
          <a:r>
            <a:rPr lang="es-ES" dirty="0" smtClean="0"/>
            <a:t> with </a:t>
          </a:r>
          <a:r>
            <a:rPr lang="es-ES" dirty="0" err="1" smtClean="0"/>
            <a:t>relevant</a:t>
          </a:r>
          <a:r>
            <a:rPr lang="es-ES" dirty="0" smtClean="0"/>
            <a:t> </a:t>
          </a:r>
          <a:r>
            <a:rPr lang="es-ES" dirty="0" err="1" smtClean="0"/>
            <a:t>international</a:t>
          </a:r>
          <a:r>
            <a:rPr lang="es-ES" dirty="0" smtClean="0"/>
            <a:t> </a:t>
          </a:r>
          <a:r>
            <a:rPr lang="es-ES" dirty="0" err="1" smtClean="0"/>
            <a:t>best</a:t>
          </a:r>
          <a:r>
            <a:rPr lang="es-ES" dirty="0" smtClean="0"/>
            <a:t> </a:t>
          </a:r>
          <a:r>
            <a:rPr lang="es-ES" dirty="0" err="1" smtClean="0"/>
            <a:t>practices</a:t>
          </a:r>
          <a:endParaRPr lang="es-ES" dirty="0"/>
        </a:p>
      </dgm:t>
    </dgm:pt>
    <dgm:pt modelId="{3F5CB03F-4AD9-431F-B018-DAE6022D2BAE}" type="parTrans" cxnId="{35356A1D-941B-4073-82C7-A9D574A17224}">
      <dgm:prSet/>
      <dgm:spPr/>
      <dgm:t>
        <a:bodyPr/>
        <a:lstStyle/>
        <a:p>
          <a:endParaRPr lang="es-ES"/>
        </a:p>
      </dgm:t>
    </dgm:pt>
    <dgm:pt modelId="{CDA725AB-4C34-4C3B-9249-639546C2AA30}" type="sibTrans" cxnId="{35356A1D-941B-4073-82C7-A9D574A17224}">
      <dgm:prSet/>
      <dgm:spPr/>
      <dgm:t>
        <a:bodyPr/>
        <a:lstStyle/>
        <a:p>
          <a:endParaRPr lang="es-ES"/>
        </a:p>
      </dgm:t>
    </dgm:pt>
    <dgm:pt modelId="{4EE7BC7D-6B67-4FBB-BE4E-E0CEA405B5AA}">
      <dgm:prSet phldrT="[Text]"/>
      <dgm:spPr/>
      <dgm:t>
        <a:bodyPr/>
        <a:lstStyle/>
        <a:p>
          <a:r>
            <a:rPr lang="es-ES" dirty="0" smtClean="0"/>
            <a:t>Refine </a:t>
          </a:r>
          <a:r>
            <a:rPr lang="es-ES" dirty="0" err="1" smtClean="0"/>
            <a:t>options</a:t>
          </a:r>
          <a:r>
            <a:rPr lang="es-ES" dirty="0" smtClean="0"/>
            <a:t> for key </a:t>
          </a:r>
          <a:r>
            <a:rPr lang="es-ES" dirty="0" err="1" smtClean="0"/>
            <a:t>interventions</a:t>
          </a:r>
          <a:r>
            <a:rPr lang="es-ES" dirty="0" smtClean="0"/>
            <a:t> and </a:t>
          </a:r>
          <a:r>
            <a:rPr lang="es-ES" dirty="0" err="1" smtClean="0"/>
            <a:t>policy</a:t>
          </a:r>
          <a:r>
            <a:rPr lang="es-ES" dirty="0" smtClean="0"/>
            <a:t> </a:t>
          </a:r>
          <a:r>
            <a:rPr lang="es-ES" dirty="0" err="1" smtClean="0"/>
            <a:t>options</a:t>
          </a:r>
          <a:endParaRPr lang="es-ES" dirty="0"/>
        </a:p>
      </dgm:t>
    </dgm:pt>
    <dgm:pt modelId="{11E76715-2382-4A01-994C-7CD16EC831DF}" type="parTrans" cxnId="{730CCC09-241C-41DC-A266-29F00D8C7C24}">
      <dgm:prSet/>
      <dgm:spPr/>
      <dgm:t>
        <a:bodyPr/>
        <a:lstStyle/>
        <a:p>
          <a:endParaRPr lang="es-ES"/>
        </a:p>
      </dgm:t>
    </dgm:pt>
    <dgm:pt modelId="{0144C61C-6E11-4D3B-BC86-029D997EC522}" type="sibTrans" cxnId="{730CCC09-241C-41DC-A266-29F00D8C7C24}">
      <dgm:prSet/>
      <dgm:spPr/>
      <dgm:t>
        <a:bodyPr/>
        <a:lstStyle/>
        <a:p>
          <a:endParaRPr lang="es-ES"/>
        </a:p>
      </dgm:t>
    </dgm:pt>
    <dgm:pt modelId="{D72C030F-EA91-40CF-B10C-074CFF2401F6}" type="pres">
      <dgm:prSet presAssocID="{99C4E590-EBE3-4C75-8F87-9A251F95C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9146B-D17D-41BA-8B04-242B1EC7E1F0}" type="pres">
      <dgm:prSet presAssocID="{FF41A7B9-8150-42D1-A81E-35F08673408F}" presName="composite" presStyleCnt="0"/>
      <dgm:spPr/>
    </dgm:pt>
    <dgm:pt modelId="{5F3A2CA8-C650-41C6-B4F2-8BB743DEAE48}" type="pres">
      <dgm:prSet presAssocID="{FF41A7B9-8150-42D1-A81E-35F08673408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203CD-D262-4209-B8C0-0DC059BC0C0D}" type="pres">
      <dgm:prSet presAssocID="{FF41A7B9-8150-42D1-A81E-35F08673408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C3105-437A-4665-BD1A-651E6352D731}" type="pres">
      <dgm:prSet presAssocID="{F342DF76-B609-4E8A-9F33-D5B95C3F648F}" presName="sp" presStyleCnt="0"/>
      <dgm:spPr/>
    </dgm:pt>
    <dgm:pt modelId="{22EB51A6-98A9-49BA-91A1-DD7038EFDAED}" type="pres">
      <dgm:prSet presAssocID="{EF22C85C-C589-48DB-804D-53037C9FC041}" presName="composite" presStyleCnt="0"/>
      <dgm:spPr/>
    </dgm:pt>
    <dgm:pt modelId="{7E66A8C8-39F4-4EA5-9823-A23831C644AF}" type="pres">
      <dgm:prSet presAssocID="{EF22C85C-C589-48DB-804D-53037C9FC0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E53DDE-83E1-45AF-9240-A0883314DF8C}" type="pres">
      <dgm:prSet presAssocID="{EF22C85C-C589-48DB-804D-53037C9FC0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54F95F-48B0-40DE-AFE5-CC851BE57698}" type="pres">
      <dgm:prSet presAssocID="{0A7B11FE-23C6-441F-8178-7B8336C43A69}" presName="sp" presStyleCnt="0"/>
      <dgm:spPr/>
    </dgm:pt>
    <dgm:pt modelId="{621B0249-B336-4427-BE7C-DDE434D2A6DF}" type="pres">
      <dgm:prSet presAssocID="{0ABA760B-0890-4444-B9B5-65D31B55A947}" presName="composite" presStyleCnt="0"/>
      <dgm:spPr/>
    </dgm:pt>
    <dgm:pt modelId="{576051A7-F7A5-489F-BE91-CD9004BDA7DF}" type="pres">
      <dgm:prSet presAssocID="{0ABA760B-0890-4444-B9B5-65D31B55A9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A6953-63B7-4A1D-A773-F5754F5FEF8E}" type="pres">
      <dgm:prSet presAssocID="{0ABA760B-0890-4444-B9B5-65D31B55A94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17F92B-4AC3-4A34-852E-BE7C3AB8FDEF}" srcId="{99C4E590-EBE3-4C75-8F87-9A251F95CE3E}" destId="{0ABA760B-0890-4444-B9B5-65D31B55A947}" srcOrd="2" destOrd="0" parTransId="{6B877600-19D8-442F-BEC4-050806A85A33}" sibTransId="{14D6BFBB-ADC9-4802-8677-B2570AE62A41}"/>
    <dgm:cxn modelId="{260E0659-74B2-4965-AFE0-E60548D6DFC4}" srcId="{EF22C85C-C589-48DB-804D-53037C9FC041}" destId="{26900A1C-FE76-4469-B15A-1BFFFBEE5EAA}" srcOrd="0" destOrd="0" parTransId="{AAC581F7-9097-4197-9B8C-7304FA66F304}" sibTransId="{DAA57AB2-1794-42CE-80CF-6403F931E169}"/>
    <dgm:cxn modelId="{D504B852-1EB1-4F33-8D3D-1612011E281A}" srcId="{FF41A7B9-8150-42D1-A81E-35F08673408F}" destId="{3DFAE2FE-9B98-45B2-AC52-3279EFF6E8CB}" srcOrd="0" destOrd="0" parTransId="{8B617709-C451-475D-BEEE-2509385B7774}" sibTransId="{523D8BB7-54AC-4D95-B280-8173C3C7A3ED}"/>
    <dgm:cxn modelId="{74AAA23D-9E90-47E3-8224-FF13F19AA703}" type="presOf" srcId="{0ABA760B-0890-4444-B9B5-65D31B55A947}" destId="{576051A7-F7A5-489F-BE91-CD9004BDA7DF}" srcOrd="0" destOrd="0" presId="urn:microsoft.com/office/officeart/2005/8/layout/chevron2"/>
    <dgm:cxn modelId="{70A7A533-E02D-4A3B-B503-A2C1A56BF62E}" srcId="{99C4E590-EBE3-4C75-8F87-9A251F95CE3E}" destId="{FF41A7B9-8150-42D1-A81E-35F08673408F}" srcOrd="0" destOrd="0" parTransId="{F94C0F0A-DB57-45D9-A5DF-6225810823BA}" sibTransId="{F342DF76-B609-4E8A-9F33-D5B95C3F648F}"/>
    <dgm:cxn modelId="{CE816637-A14B-48A1-8011-4DF7FCCE3239}" type="presOf" srcId="{3DFAE2FE-9B98-45B2-AC52-3279EFF6E8CB}" destId="{213203CD-D262-4209-B8C0-0DC059BC0C0D}" srcOrd="0" destOrd="0" presId="urn:microsoft.com/office/officeart/2005/8/layout/chevron2"/>
    <dgm:cxn modelId="{FF5C49EE-03AD-4F0B-A3FB-0CCC3C8A4BD9}" type="presOf" srcId="{EF22C85C-C589-48DB-804D-53037C9FC041}" destId="{7E66A8C8-39F4-4EA5-9823-A23831C644AF}" srcOrd="0" destOrd="0" presId="urn:microsoft.com/office/officeart/2005/8/layout/chevron2"/>
    <dgm:cxn modelId="{B93FEBF9-6B2C-4FA4-BD8A-E790832FC6D8}" type="presOf" srcId="{99C4E590-EBE3-4C75-8F87-9A251F95CE3E}" destId="{D72C030F-EA91-40CF-B10C-074CFF2401F6}" srcOrd="0" destOrd="0" presId="urn:microsoft.com/office/officeart/2005/8/layout/chevron2"/>
    <dgm:cxn modelId="{4A17E0BD-EFDB-4CEF-9D42-DA4EA63AAE73}" type="presOf" srcId="{AB8C5403-CB57-408B-B046-F34652238A19}" destId="{213203CD-D262-4209-B8C0-0DC059BC0C0D}" srcOrd="0" destOrd="1" presId="urn:microsoft.com/office/officeart/2005/8/layout/chevron2"/>
    <dgm:cxn modelId="{51B77FBB-9C30-42F2-B5D8-45B773016128}" type="presOf" srcId="{26900A1C-FE76-4469-B15A-1BFFFBEE5EAA}" destId="{E5E53DDE-83E1-45AF-9240-A0883314DF8C}" srcOrd="0" destOrd="0" presId="urn:microsoft.com/office/officeart/2005/8/layout/chevron2"/>
    <dgm:cxn modelId="{EDE7E012-E481-4119-BBFB-74778C611DB1}" type="presOf" srcId="{E508B09A-341D-462D-90A7-E2BB32677753}" destId="{511A6953-63B7-4A1D-A773-F5754F5FEF8E}" srcOrd="0" destOrd="0" presId="urn:microsoft.com/office/officeart/2005/8/layout/chevron2"/>
    <dgm:cxn modelId="{730CCC09-241C-41DC-A266-29F00D8C7C24}" srcId="{0ABA760B-0890-4444-B9B5-65D31B55A947}" destId="{4EE7BC7D-6B67-4FBB-BE4E-E0CEA405B5AA}" srcOrd="1" destOrd="0" parTransId="{11E76715-2382-4A01-994C-7CD16EC831DF}" sibTransId="{0144C61C-6E11-4D3B-BC86-029D997EC522}"/>
    <dgm:cxn modelId="{E5CD2271-7850-480F-95AA-056E831FD70F}" type="presOf" srcId="{4EE7BC7D-6B67-4FBB-BE4E-E0CEA405B5AA}" destId="{511A6953-63B7-4A1D-A773-F5754F5FEF8E}" srcOrd="0" destOrd="1" presId="urn:microsoft.com/office/officeart/2005/8/layout/chevron2"/>
    <dgm:cxn modelId="{A0DF7812-97A8-4E62-A585-47D787F84229}" srcId="{99C4E590-EBE3-4C75-8F87-9A251F95CE3E}" destId="{EF22C85C-C589-48DB-804D-53037C9FC041}" srcOrd="1" destOrd="0" parTransId="{5B712FA9-6680-481A-93E5-0210D03B7B56}" sibTransId="{0A7B11FE-23C6-441F-8178-7B8336C43A69}"/>
    <dgm:cxn modelId="{35356A1D-941B-4073-82C7-A9D574A17224}" srcId="{0ABA760B-0890-4444-B9B5-65D31B55A947}" destId="{E508B09A-341D-462D-90A7-E2BB32677753}" srcOrd="0" destOrd="0" parTransId="{3F5CB03F-4AD9-431F-B018-DAE6022D2BAE}" sibTransId="{CDA725AB-4C34-4C3B-9249-639546C2AA30}"/>
    <dgm:cxn modelId="{2842EC06-83DB-4B48-B0FD-B794BF0CA7A7}" srcId="{FF41A7B9-8150-42D1-A81E-35F08673408F}" destId="{AB8C5403-CB57-408B-B046-F34652238A19}" srcOrd="1" destOrd="0" parTransId="{7EB8DD2A-CAB2-465E-80D6-745264BB4515}" sibTransId="{8C782E82-C688-429E-80D5-6A0F09693125}"/>
    <dgm:cxn modelId="{80C6F94F-BB3E-47C4-AE50-687851D56BEC}" srcId="{EF22C85C-C589-48DB-804D-53037C9FC041}" destId="{1AB1966B-4247-4362-868C-434EC7AA4BA2}" srcOrd="1" destOrd="0" parTransId="{0FA9CC30-F88B-4DEC-B61D-E30B7104D78E}" sibTransId="{07F8757A-8E9D-4ABE-81EF-C6D4AC04FFA9}"/>
    <dgm:cxn modelId="{C9569058-2E93-4B87-90B1-1F3383831F47}" type="presOf" srcId="{FF41A7B9-8150-42D1-A81E-35F08673408F}" destId="{5F3A2CA8-C650-41C6-B4F2-8BB743DEAE48}" srcOrd="0" destOrd="0" presId="urn:microsoft.com/office/officeart/2005/8/layout/chevron2"/>
    <dgm:cxn modelId="{973549ED-4192-4B39-A738-838C9F27DA0F}" type="presOf" srcId="{1AB1966B-4247-4362-868C-434EC7AA4BA2}" destId="{E5E53DDE-83E1-45AF-9240-A0883314DF8C}" srcOrd="0" destOrd="1" presId="urn:microsoft.com/office/officeart/2005/8/layout/chevron2"/>
    <dgm:cxn modelId="{AABA5B71-064F-4F63-99EB-9F189BD3A07D}" type="presParOf" srcId="{D72C030F-EA91-40CF-B10C-074CFF2401F6}" destId="{6569146B-D17D-41BA-8B04-242B1EC7E1F0}" srcOrd="0" destOrd="0" presId="urn:microsoft.com/office/officeart/2005/8/layout/chevron2"/>
    <dgm:cxn modelId="{C0F38FD2-9CA2-422A-A9CA-362C3A6A8DB4}" type="presParOf" srcId="{6569146B-D17D-41BA-8B04-242B1EC7E1F0}" destId="{5F3A2CA8-C650-41C6-B4F2-8BB743DEAE48}" srcOrd="0" destOrd="0" presId="urn:microsoft.com/office/officeart/2005/8/layout/chevron2"/>
    <dgm:cxn modelId="{7F634868-D551-4EC5-B121-DAEEFE15974C}" type="presParOf" srcId="{6569146B-D17D-41BA-8B04-242B1EC7E1F0}" destId="{213203CD-D262-4209-B8C0-0DC059BC0C0D}" srcOrd="1" destOrd="0" presId="urn:microsoft.com/office/officeart/2005/8/layout/chevron2"/>
    <dgm:cxn modelId="{AD221DD0-AE61-4323-82A6-45B77959D446}" type="presParOf" srcId="{D72C030F-EA91-40CF-B10C-074CFF2401F6}" destId="{CC1C3105-437A-4665-BD1A-651E6352D731}" srcOrd="1" destOrd="0" presId="urn:microsoft.com/office/officeart/2005/8/layout/chevron2"/>
    <dgm:cxn modelId="{08A84021-47E5-450A-976F-BF29C0DDFB4E}" type="presParOf" srcId="{D72C030F-EA91-40CF-B10C-074CFF2401F6}" destId="{22EB51A6-98A9-49BA-91A1-DD7038EFDAED}" srcOrd="2" destOrd="0" presId="urn:microsoft.com/office/officeart/2005/8/layout/chevron2"/>
    <dgm:cxn modelId="{3C9C3EC0-F8E4-4BB5-9C49-E64F9435CBF6}" type="presParOf" srcId="{22EB51A6-98A9-49BA-91A1-DD7038EFDAED}" destId="{7E66A8C8-39F4-4EA5-9823-A23831C644AF}" srcOrd="0" destOrd="0" presId="urn:microsoft.com/office/officeart/2005/8/layout/chevron2"/>
    <dgm:cxn modelId="{07053868-3A7B-403F-9627-1FE4BA4925E8}" type="presParOf" srcId="{22EB51A6-98A9-49BA-91A1-DD7038EFDAED}" destId="{E5E53DDE-83E1-45AF-9240-A0883314DF8C}" srcOrd="1" destOrd="0" presId="urn:microsoft.com/office/officeart/2005/8/layout/chevron2"/>
    <dgm:cxn modelId="{D65ABB4F-33D3-4DE1-828B-00C53B23C550}" type="presParOf" srcId="{D72C030F-EA91-40CF-B10C-074CFF2401F6}" destId="{0854F95F-48B0-40DE-AFE5-CC851BE57698}" srcOrd="3" destOrd="0" presId="urn:microsoft.com/office/officeart/2005/8/layout/chevron2"/>
    <dgm:cxn modelId="{2A24C14E-F54E-48C5-BA9F-8E4AE9B8351E}" type="presParOf" srcId="{D72C030F-EA91-40CF-B10C-074CFF2401F6}" destId="{621B0249-B336-4427-BE7C-DDE434D2A6DF}" srcOrd="4" destOrd="0" presId="urn:microsoft.com/office/officeart/2005/8/layout/chevron2"/>
    <dgm:cxn modelId="{BF7F2227-4737-4E94-9938-6C602DEC5AD4}" type="presParOf" srcId="{621B0249-B336-4427-BE7C-DDE434D2A6DF}" destId="{576051A7-F7A5-489F-BE91-CD9004BDA7DF}" srcOrd="0" destOrd="0" presId="urn:microsoft.com/office/officeart/2005/8/layout/chevron2"/>
    <dgm:cxn modelId="{A6996080-5DA1-4E06-ACFE-4D0C336CE2C7}" type="presParOf" srcId="{621B0249-B336-4427-BE7C-DDE434D2A6DF}" destId="{511A6953-63B7-4A1D-A773-F5754F5FEF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C4F33-372C-4F0F-A8E3-3F4C5FF4A547}">
      <dsp:nvSpPr>
        <dsp:cNvPr id="0" name=""/>
        <dsp:cNvSpPr/>
      </dsp:nvSpPr>
      <dsp:spPr>
        <a:xfrm>
          <a:off x="0" y="-110314"/>
          <a:ext cx="4827616" cy="5971279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4E452-73F8-4FA2-8BA2-B5E59A5BBFB7}">
      <dsp:nvSpPr>
        <dsp:cNvPr id="0" name=""/>
        <dsp:cNvSpPr/>
      </dsp:nvSpPr>
      <dsp:spPr>
        <a:xfrm>
          <a:off x="2413808" y="-110314"/>
          <a:ext cx="5632219" cy="5971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1.Quantitative: Health </a:t>
          </a:r>
          <a:r>
            <a:rPr lang="es-ES" sz="2900" kern="1200" dirty="0" err="1" smtClean="0"/>
            <a:t>Services</a:t>
          </a:r>
          <a:r>
            <a:rPr lang="es-ES" sz="2900" kern="1200" dirty="0" smtClean="0"/>
            <a:t> </a:t>
          </a:r>
          <a:r>
            <a:rPr lang="es-ES" sz="2900" kern="1200" dirty="0" err="1" smtClean="0"/>
            <a:t>Productivity</a:t>
          </a:r>
          <a:r>
            <a:rPr lang="es-ES" sz="2900" kern="1200" dirty="0" smtClean="0"/>
            <a:t> </a:t>
          </a:r>
          <a:endParaRPr lang="es-ES" sz="2900" kern="1200" dirty="0"/>
        </a:p>
      </dsp:txBody>
      <dsp:txXfrm>
        <a:off x="2413808" y="-110314"/>
        <a:ext cx="2816109" cy="1791387"/>
      </dsp:txXfrm>
    </dsp:sp>
    <dsp:sp modelId="{FCA50336-B61E-4E05-9E80-C4118A8FEA03}">
      <dsp:nvSpPr>
        <dsp:cNvPr id="0" name=""/>
        <dsp:cNvSpPr/>
      </dsp:nvSpPr>
      <dsp:spPr>
        <a:xfrm>
          <a:off x="844834" y="1485930"/>
          <a:ext cx="3137947" cy="398569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12BC-9B70-4522-954B-0F055547ADF8}">
      <dsp:nvSpPr>
        <dsp:cNvPr id="0" name=""/>
        <dsp:cNvSpPr/>
      </dsp:nvSpPr>
      <dsp:spPr>
        <a:xfrm>
          <a:off x="2413808" y="1456998"/>
          <a:ext cx="5632219" cy="3816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2. </a:t>
          </a:r>
          <a:r>
            <a:rPr lang="es-ES" sz="2900" kern="1200" dirty="0" err="1" smtClean="0"/>
            <a:t>Qualitative</a:t>
          </a:r>
          <a:r>
            <a:rPr lang="es-ES" sz="2900" kern="1200" dirty="0" smtClean="0"/>
            <a:t>:  Health System </a:t>
          </a:r>
          <a:r>
            <a:rPr lang="es-ES" sz="2900" kern="1200" dirty="0" err="1" smtClean="0"/>
            <a:t>Functions</a:t>
          </a:r>
          <a:endParaRPr lang="es-ES" sz="2900" kern="1200" dirty="0"/>
        </a:p>
      </dsp:txBody>
      <dsp:txXfrm>
        <a:off x="2413808" y="1456998"/>
        <a:ext cx="2816109" cy="1761518"/>
      </dsp:txXfrm>
    </dsp:sp>
    <dsp:sp modelId="{B6C8706D-07A4-4FBA-A581-4AB500977C84}">
      <dsp:nvSpPr>
        <dsp:cNvPr id="0" name=""/>
        <dsp:cNvSpPr/>
      </dsp:nvSpPr>
      <dsp:spPr>
        <a:xfrm>
          <a:off x="1689666" y="3358088"/>
          <a:ext cx="1448283" cy="1448283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BB020-7123-4AA9-818F-18CDF52AF035}">
      <dsp:nvSpPr>
        <dsp:cNvPr id="0" name=""/>
        <dsp:cNvSpPr/>
      </dsp:nvSpPr>
      <dsp:spPr>
        <a:xfrm>
          <a:off x="2413808" y="3358088"/>
          <a:ext cx="5632219" cy="1448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3. </a:t>
          </a:r>
          <a:r>
            <a:rPr lang="es-ES" sz="2900" kern="1200" dirty="0" err="1" smtClean="0"/>
            <a:t>Qualitative</a:t>
          </a:r>
          <a:r>
            <a:rPr lang="es-ES" sz="2900" kern="1200" dirty="0" smtClean="0"/>
            <a:t> Management of Health Care</a:t>
          </a:r>
          <a:endParaRPr lang="es-ES" sz="2900" kern="1200" dirty="0"/>
        </a:p>
      </dsp:txBody>
      <dsp:txXfrm>
        <a:off x="2413808" y="3358088"/>
        <a:ext cx="2816109" cy="1448283"/>
      </dsp:txXfrm>
    </dsp:sp>
    <dsp:sp modelId="{EB8CA04E-E3F6-4184-9F7C-BC8F521AB1F4}">
      <dsp:nvSpPr>
        <dsp:cNvPr id="0" name=""/>
        <dsp:cNvSpPr/>
      </dsp:nvSpPr>
      <dsp:spPr>
        <a:xfrm>
          <a:off x="5171512" y="208935"/>
          <a:ext cx="2816109" cy="14482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Efficiency</a:t>
          </a:r>
          <a:r>
            <a:rPr lang="es-ES" sz="1800" kern="1200" dirty="0" smtClean="0"/>
            <a:t> by </a:t>
          </a:r>
          <a:r>
            <a:rPr lang="es-ES" sz="1800" kern="1200" dirty="0" err="1" smtClean="0"/>
            <a:t>facilities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Wage</a:t>
          </a:r>
          <a:r>
            <a:rPr lang="es-ES" sz="1800" kern="1200" dirty="0" smtClean="0"/>
            <a:t> Bill </a:t>
          </a:r>
          <a:r>
            <a:rPr lang="es-ES" sz="1800" kern="1200" dirty="0" err="1" smtClean="0"/>
            <a:t>Simulations</a:t>
          </a:r>
          <a:endParaRPr lang="es-ES" sz="1800" kern="1200" dirty="0"/>
        </a:p>
      </dsp:txBody>
      <dsp:txXfrm>
        <a:off x="5171512" y="208935"/>
        <a:ext cx="2816109" cy="1448288"/>
      </dsp:txXfrm>
    </dsp:sp>
    <dsp:sp modelId="{7D290A5B-44A9-441F-8C04-654A4057A2F0}">
      <dsp:nvSpPr>
        <dsp:cNvPr id="0" name=""/>
        <dsp:cNvSpPr/>
      </dsp:nvSpPr>
      <dsp:spPr>
        <a:xfrm>
          <a:off x="5152052" y="1514857"/>
          <a:ext cx="2816109" cy="176600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Legal &amp; </a:t>
          </a:r>
          <a:r>
            <a:rPr lang="es-ES" sz="1700" kern="1200" dirty="0" err="1" smtClean="0"/>
            <a:t>Regulatory</a:t>
          </a:r>
          <a:r>
            <a:rPr lang="es-ES" sz="1700" kern="1200" dirty="0" smtClean="0"/>
            <a:t> Framework on </a:t>
          </a:r>
          <a:r>
            <a:rPr lang="es-ES" sz="1700" kern="1200" dirty="0" err="1" smtClean="0"/>
            <a:t>clear</a:t>
          </a:r>
          <a:r>
            <a:rPr lang="es-ES" sz="1700" kern="1200" dirty="0" smtClean="0"/>
            <a:t> roles of </a:t>
          </a:r>
          <a:r>
            <a:rPr lang="es-ES" sz="1700" kern="1200" dirty="0" err="1" smtClean="0"/>
            <a:t>institutions</a:t>
          </a:r>
          <a:r>
            <a:rPr lang="es-ES" sz="1700" kern="1200" dirty="0" smtClean="0"/>
            <a:t>, </a:t>
          </a:r>
          <a:r>
            <a:rPr lang="es-ES" sz="1700" kern="1200" dirty="0" err="1" smtClean="0"/>
            <a:t>overlaps</a:t>
          </a:r>
          <a:r>
            <a:rPr lang="es-ES" sz="1700" kern="1200" dirty="0" smtClean="0"/>
            <a:t> &amp; gaps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Purchaser</a:t>
          </a:r>
          <a:r>
            <a:rPr lang="es-ES" sz="1700" kern="1200" dirty="0" smtClean="0"/>
            <a:t>/</a:t>
          </a:r>
          <a:r>
            <a:rPr lang="es-ES" sz="1700" kern="1200" dirty="0" err="1" smtClean="0"/>
            <a:t>provider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split</a:t>
          </a:r>
          <a:r>
            <a:rPr lang="es-ES" sz="1700" kern="1200" dirty="0" smtClean="0"/>
            <a:t>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</dsp:txBody>
      <dsp:txXfrm>
        <a:off x="5152052" y="1514857"/>
        <a:ext cx="2816109" cy="1766007"/>
      </dsp:txXfrm>
    </dsp:sp>
    <dsp:sp modelId="{76BD4CB8-2AB2-4564-B490-58155C177341}">
      <dsp:nvSpPr>
        <dsp:cNvPr id="0" name=""/>
        <dsp:cNvSpPr/>
      </dsp:nvSpPr>
      <dsp:spPr>
        <a:xfrm>
          <a:off x="5229918" y="3358088"/>
          <a:ext cx="2816109" cy="144828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Allocative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efficiency</a:t>
          </a:r>
          <a:r>
            <a:rPr lang="es-ES" sz="1700" kern="1200" dirty="0" smtClean="0"/>
            <a:t>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Status &amp; Use of new management </a:t>
          </a:r>
          <a:r>
            <a:rPr lang="es-ES" sz="1700" kern="1200" dirty="0" err="1" smtClean="0"/>
            <a:t>tools</a:t>
          </a:r>
          <a:r>
            <a:rPr lang="es-ES" sz="1700" kern="1200" dirty="0" smtClean="0"/>
            <a:t> for PHC &amp; </a:t>
          </a:r>
          <a:r>
            <a:rPr lang="es-ES" sz="1700" kern="1200" dirty="0" err="1" smtClean="0"/>
            <a:t>Hospitals</a:t>
          </a:r>
          <a:endParaRPr lang="es-ES" sz="1700" kern="1200" dirty="0"/>
        </a:p>
      </dsp:txBody>
      <dsp:txXfrm>
        <a:off x="5229918" y="3358088"/>
        <a:ext cx="2816109" cy="1448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AA6AD-8C63-4ECF-9DF7-724126E3867B}">
      <dsp:nvSpPr>
        <dsp:cNvPr id="0" name=""/>
        <dsp:cNvSpPr/>
      </dsp:nvSpPr>
      <dsp:spPr>
        <a:xfrm>
          <a:off x="3329838" y="0"/>
          <a:ext cx="3300939" cy="3301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822-C729-400D-95FC-3D8E33058050}">
      <dsp:nvSpPr>
        <dsp:cNvPr id="0" name=""/>
        <dsp:cNvSpPr/>
      </dsp:nvSpPr>
      <dsp:spPr>
        <a:xfrm>
          <a:off x="4059454" y="1191920"/>
          <a:ext cx="1834268" cy="91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Quantitative</a:t>
          </a:r>
          <a:r>
            <a:rPr lang="es-ES" sz="2400" kern="1200" dirty="0" smtClean="0"/>
            <a:t> Analysis </a:t>
          </a:r>
          <a:endParaRPr lang="es-ES" sz="2400" kern="1200" dirty="0"/>
        </a:p>
      </dsp:txBody>
      <dsp:txXfrm>
        <a:off x="4059454" y="1191920"/>
        <a:ext cx="1834268" cy="916914"/>
      </dsp:txXfrm>
    </dsp:sp>
    <dsp:sp modelId="{251BDC1B-4B79-4A20-97CA-F20363918526}">
      <dsp:nvSpPr>
        <dsp:cNvPr id="0" name=""/>
        <dsp:cNvSpPr/>
      </dsp:nvSpPr>
      <dsp:spPr>
        <a:xfrm>
          <a:off x="2413014" y="1896923"/>
          <a:ext cx="3300939" cy="33014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BE53E-87CF-43BE-A954-DA22CF110428}">
      <dsp:nvSpPr>
        <dsp:cNvPr id="0" name=""/>
        <dsp:cNvSpPr/>
      </dsp:nvSpPr>
      <dsp:spPr>
        <a:xfrm>
          <a:off x="2956145" y="2868460"/>
          <a:ext cx="2214677" cy="1379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Generate</a:t>
          </a: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Working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Hypothesis</a:t>
          </a:r>
          <a:endParaRPr lang="es-ES" sz="2300" kern="1200" dirty="0"/>
        </a:p>
      </dsp:txBody>
      <dsp:txXfrm>
        <a:off x="2956145" y="2868460"/>
        <a:ext cx="2214677" cy="1379626"/>
      </dsp:txXfrm>
    </dsp:sp>
    <dsp:sp modelId="{8C408876-2E0F-43B8-995C-222B077EB699}">
      <dsp:nvSpPr>
        <dsp:cNvPr id="0" name=""/>
        <dsp:cNvSpPr/>
      </dsp:nvSpPr>
      <dsp:spPr>
        <a:xfrm>
          <a:off x="3564778" y="4020845"/>
          <a:ext cx="2836018" cy="283715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F43B5-D32C-4FE8-BADC-2F1213C6B0B5}">
      <dsp:nvSpPr>
        <dsp:cNvPr id="0" name=""/>
        <dsp:cNvSpPr/>
      </dsp:nvSpPr>
      <dsp:spPr>
        <a:xfrm>
          <a:off x="4063793" y="4759890"/>
          <a:ext cx="1834268" cy="141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In-</a:t>
          </a:r>
          <a:r>
            <a:rPr lang="es-ES" sz="2300" kern="1200" dirty="0" err="1" smtClean="0"/>
            <a:t>depth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facilities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qualitative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analysis</a:t>
          </a:r>
          <a:endParaRPr lang="es-ES" sz="2300" kern="1200" dirty="0"/>
        </a:p>
      </dsp:txBody>
      <dsp:txXfrm>
        <a:off x="4063793" y="4759890"/>
        <a:ext cx="1834268" cy="1418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A2CA8-C650-41C6-B4F2-8BB743DEAE48}">
      <dsp:nvSpPr>
        <dsp:cNvPr id="0" name=""/>
        <dsp:cNvSpPr/>
      </dsp:nvSpPr>
      <dsp:spPr>
        <a:xfrm rot="5400000">
          <a:off x="-291982" y="293601"/>
          <a:ext cx="1946547" cy="1362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Core HS </a:t>
          </a:r>
          <a:r>
            <a:rPr lang="es-ES" sz="1200" kern="1200" dirty="0" err="1" smtClean="0"/>
            <a:t>functions</a:t>
          </a:r>
          <a:endParaRPr lang="es-ES" sz="1200" kern="1200" dirty="0"/>
        </a:p>
      </dsp:txBody>
      <dsp:txXfrm rot="-5400000">
        <a:off x="1" y="682911"/>
        <a:ext cx="1362583" cy="583964"/>
      </dsp:txXfrm>
    </dsp:sp>
    <dsp:sp modelId="{213203CD-D262-4209-B8C0-0DC059BC0C0D}">
      <dsp:nvSpPr>
        <dsp:cNvPr id="0" name=""/>
        <dsp:cNvSpPr/>
      </dsp:nvSpPr>
      <dsp:spPr>
        <a:xfrm rot="5400000">
          <a:off x="4476614" y="-3112411"/>
          <a:ext cx="1265256" cy="7493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Central </a:t>
          </a:r>
          <a:r>
            <a:rPr lang="es-ES" sz="2300" kern="1200" dirty="0" err="1" smtClean="0"/>
            <a:t>level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Institutions</a:t>
          </a:r>
          <a:r>
            <a:rPr lang="es-ES" sz="2300" kern="1200" dirty="0" smtClean="0"/>
            <a:t>: Roles, mandates, </a:t>
          </a:r>
          <a:r>
            <a:rPr lang="es-ES" sz="2300" kern="1200" dirty="0" err="1" smtClean="0"/>
            <a:t>overlaps</a:t>
          </a:r>
          <a:r>
            <a:rPr lang="es-ES" sz="2300" kern="1200" dirty="0" smtClean="0"/>
            <a:t>, gaps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Selective</a:t>
          </a:r>
          <a:r>
            <a:rPr lang="es-ES" sz="2300" kern="1200" dirty="0" smtClean="0"/>
            <a:t> Review of Legal and </a:t>
          </a:r>
          <a:r>
            <a:rPr lang="es-ES" sz="2300" kern="1200" dirty="0" err="1" smtClean="0"/>
            <a:t>regulatory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framework</a:t>
          </a:r>
          <a:r>
            <a:rPr lang="es-ES" sz="2300" kern="1200" dirty="0" smtClean="0"/>
            <a:t> </a:t>
          </a:r>
          <a:endParaRPr lang="es-ES" sz="2300" kern="1200" dirty="0"/>
        </a:p>
      </dsp:txBody>
      <dsp:txXfrm rot="-5400000">
        <a:off x="1362584" y="63384"/>
        <a:ext cx="7431552" cy="1141726"/>
      </dsp:txXfrm>
    </dsp:sp>
    <dsp:sp modelId="{7E66A8C8-39F4-4EA5-9823-A23831C644AF}">
      <dsp:nvSpPr>
        <dsp:cNvPr id="0" name=""/>
        <dsp:cNvSpPr/>
      </dsp:nvSpPr>
      <dsp:spPr>
        <a:xfrm rot="5400000">
          <a:off x="-291982" y="2049208"/>
          <a:ext cx="1946547" cy="1362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Health care management</a:t>
          </a:r>
          <a:endParaRPr lang="es-ES" sz="1200" kern="1200" dirty="0"/>
        </a:p>
      </dsp:txBody>
      <dsp:txXfrm rot="-5400000">
        <a:off x="1" y="2438518"/>
        <a:ext cx="1362583" cy="583964"/>
      </dsp:txXfrm>
    </dsp:sp>
    <dsp:sp modelId="{E5E53DDE-83E1-45AF-9240-A0883314DF8C}">
      <dsp:nvSpPr>
        <dsp:cNvPr id="0" name=""/>
        <dsp:cNvSpPr/>
      </dsp:nvSpPr>
      <dsp:spPr>
        <a:xfrm rot="5400000">
          <a:off x="4476614" y="-1356804"/>
          <a:ext cx="1265256" cy="7493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Sampling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facilities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based</a:t>
          </a:r>
          <a:r>
            <a:rPr lang="es-ES" sz="2300" kern="1200" dirty="0" smtClean="0"/>
            <a:t> on </a:t>
          </a:r>
          <a:r>
            <a:rPr lang="es-ES" sz="2300" kern="1200" dirty="0" err="1" smtClean="0"/>
            <a:t>efficiency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Review of management </a:t>
          </a:r>
          <a:r>
            <a:rPr lang="es-ES" sz="2300" kern="1200" dirty="0" err="1" smtClean="0"/>
            <a:t>practices</a:t>
          </a:r>
          <a:r>
            <a:rPr lang="es-ES" sz="2300" kern="1200" dirty="0" smtClean="0"/>
            <a:t> with </a:t>
          </a:r>
          <a:r>
            <a:rPr lang="es-ES" sz="2300" kern="1200" dirty="0" err="1" smtClean="0"/>
            <a:t>field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visits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semi-structured</a:t>
          </a:r>
          <a:r>
            <a:rPr lang="es-ES" sz="2300" kern="1200" dirty="0" smtClean="0"/>
            <a:t> interviews</a:t>
          </a:r>
          <a:endParaRPr lang="es-ES" sz="2300" kern="1200" dirty="0"/>
        </a:p>
      </dsp:txBody>
      <dsp:txXfrm rot="-5400000">
        <a:off x="1362584" y="1818991"/>
        <a:ext cx="7431552" cy="1141726"/>
      </dsp:txXfrm>
    </dsp:sp>
    <dsp:sp modelId="{576051A7-F7A5-489F-BE91-CD9004BDA7DF}">
      <dsp:nvSpPr>
        <dsp:cNvPr id="0" name=""/>
        <dsp:cNvSpPr/>
      </dsp:nvSpPr>
      <dsp:spPr>
        <a:xfrm rot="5400000">
          <a:off x="-291982" y="3804815"/>
          <a:ext cx="1946547" cy="1362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Key </a:t>
          </a:r>
          <a:r>
            <a:rPr lang="es-ES" sz="1200" kern="1200" dirty="0" err="1" smtClean="0"/>
            <a:t>interventions</a:t>
          </a:r>
          <a:r>
            <a:rPr lang="es-ES" sz="1200" kern="1200" dirty="0" smtClean="0"/>
            <a:t> &amp; 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Options</a:t>
          </a:r>
          <a:endParaRPr lang="es-ES" sz="1200" kern="1200" dirty="0"/>
        </a:p>
      </dsp:txBody>
      <dsp:txXfrm rot="-5400000">
        <a:off x="1" y="4194125"/>
        <a:ext cx="1362583" cy="583964"/>
      </dsp:txXfrm>
    </dsp:sp>
    <dsp:sp modelId="{511A6953-63B7-4A1D-A773-F5754F5FEF8E}">
      <dsp:nvSpPr>
        <dsp:cNvPr id="0" name=""/>
        <dsp:cNvSpPr/>
      </dsp:nvSpPr>
      <dsp:spPr>
        <a:xfrm rot="5400000">
          <a:off x="4476614" y="398802"/>
          <a:ext cx="1265256" cy="7493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Comparative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analysis</a:t>
          </a:r>
          <a:r>
            <a:rPr lang="es-ES" sz="2300" kern="1200" dirty="0" smtClean="0"/>
            <a:t> of core </a:t>
          </a:r>
          <a:r>
            <a:rPr lang="es-ES" sz="2300" kern="1200" dirty="0" err="1" smtClean="0"/>
            <a:t>functions</a:t>
          </a:r>
          <a:r>
            <a:rPr lang="es-ES" sz="2300" kern="1200" dirty="0" smtClean="0"/>
            <a:t> and management of </a:t>
          </a:r>
          <a:r>
            <a:rPr lang="es-ES" sz="2300" kern="1200" dirty="0" err="1" smtClean="0"/>
            <a:t>facilities</a:t>
          </a:r>
          <a:r>
            <a:rPr lang="es-ES" sz="2300" kern="1200" dirty="0" smtClean="0"/>
            <a:t> with </a:t>
          </a:r>
          <a:r>
            <a:rPr lang="es-ES" sz="2300" kern="1200" dirty="0" err="1" smtClean="0"/>
            <a:t>relevant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international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best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practices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Refine </a:t>
          </a:r>
          <a:r>
            <a:rPr lang="es-ES" sz="2300" kern="1200" dirty="0" err="1" smtClean="0"/>
            <a:t>options</a:t>
          </a:r>
          <a:r>
            <a:rPr lang="es-ES" sz="2300" kern="1200" dirty="0" smtClean="0"/>
            <a:t> for key </a:t>
          </a:r>
          <a:r>
            <a:rPr lang="es-ES" sz="2300" kern="1200" dirty="0" err="1" smtClean="0"/>
            <a:t>interventions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policy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options</a:t>
          </a:r>
          <a:endParaRPr lang="es-ES" sz="2300" kern="1200" dirty="0"/>
        </a:p>
      </dsp:txBody>
      <dsp:txXfrm rot="-5400000">
        <a:off x="1362584" y="3574598"/>
        <a:ext cx="7431552" cy="1141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9517-9BEA-43E0-A72B-1D34336C8C3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4D6B-92DD-4EFC-B3F5-636C967F9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4C02-0137-41D4-A5DA-250D4D7ECB77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342E-F963-461D-8D12-FD3F658EF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342E-F963-461D-8D12-FD3F658EF2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7: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Health Survey 2006, and 2013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8: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Health Survey 2013 and Health at a Glance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342E-F963-461D-8D12-FD3F658EF2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342E-F963-461D-8D12-FD3F658EF2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Current expenditure have</a:t>
            </a:r>
            <a:r>
              <a:rPr lang="en-US" baseline="0" dirty="0" smtClean="0"/>
              <a:t> about the same importance in the budget across most facility types.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Within current expenditure however, expenditures for employees represent a large portion, but it varies across facility types in importance.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0570-459B-42B8-A157-D02734D84FD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8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2852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9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anchor="b"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baseline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C0AD3B7-B5D9-4B6E-A34E-27E637BCB6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5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8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3EFB4-3410-4B70-9E83-A4F002328E05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8E307-B090-4D49-982E-48B6A6CB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75" y="2071180"/>
            <a:ext cx="8530225" cy="141573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ndes Bold" panose="02000000000000000000" pitchFamily="50" charset="0"/>
              </a:rPr>
              <a:t>Health Sector </a:t>
            </a:r>
            <a:br>
              <a:rPr lang="en-US" sz="4400" dirty="0" smtClean="0">
                <a:latin typeface="Andes Bold" panose="02000000000000000000" pitchFamily="50" charset="0"/>
              </a:rPr>
            </a:br>
            <a:r>
              <a:rPr lang="en-US" sz="4400" dirty="0" smtClean="0">
                <a:latin typeface="Andes Bold" panose="02000000000000000000" pitchFamily="50" charset="0"/>
              </a:rPr>
              <a:t>Functional Review</a:t>
            </a:r>
            <a:r>
              <a:rPr lang="en-US" sz="2800" dirty="0" smtClean="0">
                <a:latin typeface="Andes Bold" panose="02000000000000000000" pitchFamily="50" charset="0"/>
              </a:rPr>
              <a:t/>
            </a:r>
            <a:br>
              <a:rPr lang="en-US" sz="2800" dirty="0" smtClean="0">
                <a:latin typeface="Andes Bold" panose="02000000000000000000" pitchFamily="50" charset="0"/>
              </a:rPr>
            </a:br>
            <a:r>
              <a:rPr lang="en-US" sz="2400" i="1" dirty="0" smtClean="0">
                <a:latin typeface="Andes Bold" panose="02000000000000000000" pitchFamily="50" charset="0"/>
              </a:rPr>
              <a:t>Context &amp; Preliminary Results for Policy Options Discussion </a:t>
            </a:r>
            <a:endParaRPr lang="en-US" sz="2400" i="1" dirty="0">
              <a:latin typeface="Andes Bold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93" y="3486910"/>
            <a:ext cx="7942007" cy="1021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Health Sector Workshop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Belgrade – March 24, 2016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21" y="4902640"/>
            <a:ext cx="1271587" cy="12715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21688" y="6211669"/>
            <a:ext cx="444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World  Bank </a:t>
            </a:r>
            <a:r>
              <a:rPr lang="es-ES" sz="3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Group</a:t>
            </a:r>
            <a:endParaRPr lang="es-E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7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3233" y="66809"/>
            <a:ext cx="7514035" cy="1752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Recommendations from </a:t>
            </a:r>
            <a:br>
              <a:rPr lang="en-US" dirty="0" smtClean="0"/>
            </a:br>
            <a:r>
              <a:rPr lang="en-US" dirty="0" smtClean="0"/>
              <a:t>the Health Section of the Public Finance 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7821" y="1561512"/>
            <a:ext cx="7802964" cy="4965894"/>
          </a:xfrm>
        </p:spPr>
        <p:txBody>
          <a:bodyPr>
            <a:normAutofit/>
          </a:bodyPr>
          <a:lstStyle/>
          <a:p>
            <a:r>
              <a:rPr lang="en-US" dirty="0" smtClean="0"/>
              <a:t>Reduce excess staff, address arrears </a:t>
            </a:r>
          </a:p>
          <a:p>
            <a:r>
              <a:rPr lang="en-US" dirty="0" smtClean="0"/>
              <a:t>Achieve cost-savings on pharmaceuticals and medical devices – price and volume controls</a:t>
            </a:r>
          </a:p>
          <a:p>
            <a:r>
              <a:rPr lang="en-US" dirty="0" smtClean="0"/>
              <a:t>Implement provider payment reforms for primary care and hospitals, together with public administration reforms</a:t>
            </a:r>
          </a:p>
          <a:p>
            <a:r>
              <a:rPr lang="en-US" dirty="0" smtClean="0"/>
              <a:t>Improve efficiency of services: hospital rightsizing, day surgeries, social care, clinical protocols, monitoring</a:t>
            </a:r>
          </a:p>
          <a:p>
            <a:r>
              <a:rPr lang="en-US" dirty="0" smtClean="0"/>
              <a:t>Enhance quality and access to primary and preventive care</a:t>
            </a:r>
          </a:p>
        </p:txBody>
      </p:sp>
    </p:spTree>
    <p:extLst>
      <p:ext uri="{BB962C8B-B14F-4D97-AF65-F5344CB8AC3E}">
        <p14:creationId xmlns:p14="http://schemas.microsoft.com/office/powerpoint/2010/main" val="40174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0866" y="1779024"/>
            <a:ext cx="769128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50" b="1" dirty="0" smtClean="0">
                <a:latin typeface="Andes Bold" panose="02000000000000000000" pitchFamily="50" charset="0"/>
              </a:rPr>
              <a:t>Health Sector</a:t>
            </a:r>
          </a:p>
          <a:p>
            <a:pPr algn="ctr"/>
            <a:r>
              <a:rPr lang="es-ES" sz="4050" b="1" dirty="0" err="1" smtClean="0">
                <a:latin typeface="Andes Bold" panose="02000000000000000000" pitchFamily="50" charset="0"/>
              </a:rPr>
              <a:t>Functional</a:t>
            </a:r>
            <a:r>
              <a:rPr lang="es-ES" sz="4050" b="1" dirty="0" smtClean="0">
                <a:latin typeface="Andes Bold" panose="02000000000000000000" pitchFamily="50" charset="0"/>
              </a:rPr>
              <a:t> </a:t>
            </a:r>
            <a:r>
              <a:rPr lang="es-ES" sz="4050" b="1" dirty="0">
                <a:latin typeface="Andes Bold" panose="02000000000000000000" pitchFamily="50" charset="0"/>
              </a:rPr>
              <a:t>Review </a:t>
            </a:r>
            <a:endParaRPr lang="es-ES" sz="4050" b="1" dirty="0" smtClean="0">
              <a:latin typeface="Andes Bold" panose="02000000000000000000" pitchFamily="50" charset="0"/>
            </a:endParaRPr>
          </a:p>
          <a:p>
            <a:pPr algn="ctr"/>
            <a:r>
              <a:rPr lang="es-ES" sz="4050" b="1" dirty="0" err="1" smtClean="0">
                <a:latin typeface="Andes Bold" panose="02000000000000000000" pitchFamily="50" charset="0"/>
              </a:rPr>
              <a:t>Preliminary</a:t>
            </a:r>
            <a:r>
              <a:rPr lang="es-ES" sz="4050" b="1" dirty="0" smtClean="0">
                <a:latin typeface="Andes Bold" panose="02000000000000000000" pitchFamily="50" charset="0"/>
              </a:rPr>
              <a:t> </a:t>
            </a:r>
            <a:r>
              <a:rPr lang="es-ES" sz="4050" b="1" dirty="0" err="1" smtClean="0">
                <a:latin typeface="Andes Bold" panose="02000000000000000000" pitchFamily="50" charset="0"/>
              </a:rPr>
              <a:t>Findings</a:t>
            </a:r>
            <a:endParaRPr lang="es-ES" sz="4050" b="1" dirty="0">
              <a:latin typeface="Ande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21" y="1"/>
            <a:ext cx="8647277" cy="1107349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Functional</a:t>
            </a:r>
            <a:r>
              <a:rPr lang="es-ES" sz="3200" dirty="0" smtClean="0"/>
              <a:t> Review Analytical </a:t>
            </a:r>
            <a:r>
              <a:rPr lang="es-ES" sz="3200" dirty="0" err="1" smtClean="0"/>
              <a:t>Components</a:t>
            </a:r>
            <a:endParaRPr lang="es-E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0139450"/>
              </p:ext>
            </p:extLst>
          </p:nvPr>
        </p:nvGraphicFramePr>
        <p:xfrm>
          <a:off x="784821" y="1107350"/>
          <a:ext cx="8046028" cy="575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3705" y="5978039"/>
            <a:ext cx="40498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 smtClean="0">
                <a:latin typeface="Andes Bold" panose="02000000000000000000" pitchFamily="50" charset="0"/>
              </a:rPr>
              <a:t>Short </a:t>
            </a:r>
            <a:r>
              <a:rPr lang="es-ES" sz="1950" b="1" dirty="0" err="1" smtClean="0">
                <a:latin typeface="Andes Bold" panose="02000000000000000000" pitchFamily="50" charset="0"/>
              </a:rPr>
              <a:t>term</a:t>
            </a:r>
            <a:r>
              <a:rPr lang="es-ES" sz="1950" b="1" dirty="0" smtClean="0">
                <a:latin typeface="Andes Bold" panose="02000000000000000000" pitchFamily="50" charset="0"/>
              </a:rPr>
              <a:t> </a:t>
            </a:r>
            <a:r>
              <a:rPr lang="es-ES" sz="1950" b="1" dirty="0" err="1" smtClean="0">
                <a:latin typeface="Andes Bold" panose="02000000000000000000" pitchFamily="50" charset="0"/>
              </a:rPr>
              <a:t>recommendations</a:t>
            </a:r>
            <a:endParaRPr lang="es-ES" sz="1950" b="1" dirty="0">
              <a:latin typeface="Andes Bold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443" y="6465585"/>
            <a:ext cx="406528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50" b="1" dirty="0" smtClean="0">
                <a:latin typeface="Andes Bold" panose="02000000000000000000" pitchFamily="50" charset="0"/>
              </a:rPr>
              <a:t>Medium-Long </a:t>
            </a:r>
            <a:r>
              <a:rPr lang="es-ES" sz="1950" b="1" dirty="0" err="1" smtClean="0">
                <a:latin typeface="Andes Bold" panose="02000000000000000000" pitchFamily="50" charset="0"/>
              </a:rPr>
              <a:t>Term</a:t>
            </a:r>
            <a:r>
              <a:rPr lang="es-ES" sz="1950" b="1" dirty="0" smtClean="0">
                <a:latin typeface="Andes Bold" panose="02000000000000000000" pitchFamily="50" charset="0"/>
              </a:rPr>
              <a:t> Policy </a:t>
            </a:r>
            <a:r>
              <a:rPr lang="es-ES" sz="1950" b="1" dirty="0" err="1" smtClean="0">
                <a:latin typeface="Andes Bold" panose="02000000000000000000" pitchFamily="50" charset="0"/>
              </a:rPr>
              <a:t>Options</a:t>
            </a:r>
            <a:r>
              <a:rPr lang="es-ES" sz="1950" b="1" dirty="0" smtClean="0">
                <a:latin typeface="Andes Bold" panose="02000000000000000000" pitchFamily="50" charset="0"/>
              </a:rPr>
              <a:t> </a:t>
            </a:r>
            <a:endParaRPr lang="es-ES" sz="2100" b="1" dirty="0">
              <a:latin typeface="Ande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3776673"/>
              </p:ext>
            </p:extLst>
          </p:nvPr>
        </p:nvGraphicFramePr>
        <p:xfrm>
          <a:off x="100209" y="-1"/>
          <a:ext cx="9043792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2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4" y="301628"/>
            <a:ext cx="8462029" cy="756707"/>
          </a:xfrm>
        </p:spPr>
        <p:txBody>
          <a:bodyPr>
            <a:noAutofit/>
          </a:bodyPr>
          <a:lstStyle/>
          <a:p>
            <a:r>
              <a:rPr lang="en-US" sz="3200" dirty="0" smtClean="0"/>
              <a:t>HIF financing is most important part </a:t>
            </a:r>
            <a:br>
              <a:rPr lang="en-US" sz="3200" dirty="0" smtClean="0"/>
            </a:br>
            <a:r>
              <a:rPr lang="en-US" sz="3200" dirty="0" smtClean="0"/>
              <a:t>of health facilities’ budget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7" y="1289329"/>
            <a:ext cx="7656922" cy="55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047575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n-US" sz="3200" dirty="0" smtClean="0"/>
              <a:t>Salaries represent largest share of budget across all types of 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7" y="1283140"/>
            <a:ext cx="7665433" cy="55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402915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is-IS" sz="3200" dirty="0" smtClean="0"/>
              <a:t>Non-medical staff represent between about 25% of total staff in PHC and general hospitals.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5" y="1330107"/>
            <a:ext cx="7615824" cy="55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8619" y="340165"/>
            <a:ext cx="8843375" cy="45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</a:t>
            </a:r>
            <a:r>
              <a:rPr lang="en-US" sz="3200" dirty="0" smtClean="0"/>
              <a:t>hare of non-medical staff is substantially 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higher compared to the OECD average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Efficiency analysis in the public health sector (Serbia)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0" y="1301683"/>
            <a:ext cx="8268910" cy="517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8" y="569904"/>
            <a:ext cx="8462029" cy="544912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Variations in Efficiency Across Inpatient facilities suggests that there </a:t>
            </a:r>
            <a:r>
              <a:rPr lang="en-US" sz="3200" dirty="0"/>
              <a:t>is scope of </a:t>
            </a:r>
            <a:r>
              <a:rPr lang="en-US" sz="3200" dirty="0" smtClean="0"/>
              <a:t>improving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1226376"/>
            <a:ext cx="7743481" cy="56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00" y="87682"/>
            <a:ext cx="7886700" cy="824911"/>
          </a:xfrm>
        </p:spPr>
        <p:txBody>
          <a:bodyPr>
            <a:noAutofit/>
          </a:bodyPr>
          <a:lstStyle/>
          <a:p>
            <a:r>
              <a:rPr lang="es-ES" sz="3200" dirty="0" err="1"/>
              <a:t>Quantitative</a:t>
            </a:r>
            <a:r>
              <a:rPr lang="es-ES" sz="3200" dirty="0"/>
              <a:t> Analysis: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Summary </a:t>
            </a:r>
            <a:r>
              <a:rPr lang="es-ES" sz="3200" dirty="0"/>
              <a:t>of </a:t>
            </a:r>
            <a:r>
              <a:rPr lang="es-ES" sz="3200" dirty="0" err="1"/>
              <a:t>Preliminary</a:t>
            </a:r>
            <a:r>
              <a:rPr lang="es-ES" sz="3200" dirty="0"/>
              <a:t> </a:t>
            </a:r>
            <a:r>
              <a:rPr lang="es-ES" sz="3200" dirty="0" err="1"/>
              <a:t>Findings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139868"/>
            <a:ext cx="7514035" cy="571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Descriptive analysis</a:t>
            </a:r>
          </a:p>
          <a:p>
            <a:r>
              <a:rPr lang="en-US" dirty="0"/>
              <a:t>Revenues mostly from HIF across the board</a:t>
            </a:r>
          </a:p>
          <a:p>
            <a:r>
              <a:rPr lang="en-US" dirty="0"/>
              <a:t>Current expenditure represents more than 85% of total expenditure</a:t>
            </a:r>
          </a:p>
          <a:p>
            <a:r>
              <a:rPr lang="en-US" dirty="0"/>
              <a:t>Employee compensation is the main driver, and the share of personnel spending varies both across and within facility types.</a:t>
            </a:r>
          </a:p>
          <a:p>
            <a:pPr marL="0" indent="0">
              <a:buNone/>
            </a:pPr>
            <a:r>
              <a:rPr lang="en-US" b="1" dirty="0"/>
              <a:t>Econometric analysis</a:t>
            </a:r>
          </a:p>
          <a:p>
            <a:r>
              <a:rPr lang="en-US" dirty="0"/>
              <a:t>A reduction of about 10% in the share of non-medical staff could generate savings of about 3.4% </a:t>
            </a:r>
            <a:r>
              <a:rPr lang="en-US" dirty="0" smtClean="0"/>
              <a:t>in </a:t>
            </a:r>
            <a:r>
              <a:rPr lang="en-US" dirty="0"/>
              <a:t>wage bill.</a:t>
            </a:r>
          </a:p>
          <a:p>
            <a:r>
              <a:rPr lang="en-US" dirty="0"/>
              <a:t>Substantial variation in technical efficiency for inpatient and outpatient care service provision.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8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811" y="1826096"/>
            <a:ext cx="7565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50" b="1" dirty="0" smtClean="0">
                <a:latin typeface="Andes Bold" panose="02000000000000000000" pitchFamily="50" charset="0"/>
              </a:rPr>
              <a:t>CONTEXT</a:t>
            </a:r>
          </a:p>
          <a:p>
            <a:pPr algn="ctr"/>
            <a:endParaRPr lang="es-ES" sz="1400" b="1" dirty="0" smtClean="0">
              <a:latin typeface="Andes Bold" panose="02000000000000000000" pitchFamily="50" charset="0"/>
            </a:endParaRPr>
          </a:p>
          <a:p>
            <a:pPr algn="ctr"/>
            <a:r>
              <a:rPr lang="es-ES" sz="4050" b="1" dirty="0">
                <a:latin typeface="Andes Bold" panose="02000000000000000000" pitchFamily="50" charset="0"/>
              </a:rPr>
              <a:t>H</a:t>
            </a:r>
            <a:r>
              <a:rPr lang="es-ES" sz="4050" b="1" dirty="0" smtClean="0">
                <a:latin typeface="Andes Bold" panose="02000000000000000000" pitchFamily="50" charset="0"/>
              </a:rPr>
              <a:t>ealth sector </a:t>
            </a:r>
            <a:r>
              <a:rPr lang="es-ES" sz="4050" b="1" dirty="0" err="1" smtClean="0">
                <a:latin typeface="Andes Bold" panose="02000000000000000000" pitchFamily="50" charset="0"/>
              </a:rPr>
              <a:t>findings</a:t>
            </a:r>
            <a:r>
              <a:rPr lang="es-ES" sz="4050" b="1" dirty="0" smtClean="0">
                <a:latin typeface="Andes Bold" panose="02000000000000000000" pitchFamily="50" charset="0"/>
              </a:rPr>
              <a:t> </a:t>
            </a:r>
          </a:p>
          <a:p>
            <a:pPr algn="ctr"/>
            <a:r>
              <a:rPr lang="es-ES" sz="4050" b="1" dirty="0" smtClean="0">
                <a:latin typeface="Andes Bold" panose="02000000000000000000" pitchFamily="50" charset="0"/>
              </a:rPr>
              <a:t>From World </a:t>
            </a:r>
            <a:r>
              <a:rPr lang="es-ES" sz="4050" b="1" dirty="0" err="1" smtClean="0">
                <a:latin typeface="Andes Bold" panose="02000000000000000000" pitchFamily="50" charset="0"/>
              </a:rPr>
              <a:t>Bank’s</a:t>
            </a:r>
            <a:r>
              <a:rPr lang="es-ES" sz="4050" b="1" dirty="0" smtClean="0">
                <a:latin typeface="Andes Bold" panose="02000000000000000000" pitchFamily="50" charset="0"/>
              </a:rPr>
              <a:t> Public </a:t>
            </a:r>
            <a:r>
              <a:rPr lang="es-ES" sz="4050" b="1" dirty="0" err="1" smtClean="0">
                <a:latin typeface="Andes Bold" panose="02000000000000000000" pitchFamily="50" charset="0"/>
              </a:rPr>
              <a:t>Financing</a:t>
            </a:r>
            <a:r>
              <a:rPr lang="es-ES" sz="4050" b="1" dirty="0" smtClean="0">
                <a:latin typeface="Andes Bold" panose="02000000000000000000" pitchFamily="50" charset="0"/>
              </a:rPr>
              <a:t> Review</a:t>
            </a:r>
            <a:endParaRPr lang="es-ES" sz="4050" b="1" dirty="0">
              <a:latin typeface="Ande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9"/>
            <a:ext cx="8462029" cy="850766"/>
          </a:xfrm>
        </p:spPr>
        <p:txBody>
          <a:bodyPr>
            <a:noAutofit/>
          </a:bodyPr>
          <a:lstStyle/>
          <a:p>
            <a:r>
              <a:rPr lang="es-ES" sz="3200" dirty="0" smtClean="0"/>
              <a:t>Health Sector </a:t>
            </a:r>
            <a:r>
              <a:rPr lang="es-ES" sz="3200" dirty="0" err="1" smtClean="0"/>
              <a:t>Functional</a:t>
            </a:r>
            <a:r>
              <a:rPr lang="es-ES" sz="3200" dirty="0" smtClean="0"/>
              <a:t> Review: </a:t>
            </a:r>
            <a:br>
              <a:rPr lang="es-ES" sz="3200" dirty="0" smtClean="0"/>
            </a:br>
            <a:r>
              <a:rPr lang="es-ES" sz="3200" dirty="0" err="1" smtClean="0"/>
              <a:t>Next</a:t>
            </a:r>
            <a:r>
              <a:rPr lang="es-ES" sz="3200" dirty="0" smtClean="0"/>
              <a:t> </a:t>
            </a:r>
            <a:r>
              <a:rPr lang="es-ES" sz="3200" dirty="0" err="1" smtClean="0"/>
              <a:t>Steps</a:t>
            </a:r>
            <a:endParaRPr lang="es-E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6569428"/>
              </p:ext>
            </p:extLst>
          </p:nvPr>
        </p:nvGraphicFramePr>
        <p:xfrm>
          <a:off x="175364" y="1397000"/>
          <a:ext cx="8855901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0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>WHO Health </a:t>
            </a:r>
            <a:r>
              <a:rPr lang="es-ES" sz="3200" dirty="0" err="1" smtClean="0"/>
              <a:t>Report</a:t>
            </a:r>
            <a:r>
              <a:rPr lang="es-ES" sz="3200" dirty="0" smtClean="0"/>
              <a:t> of </a:t>
            </a:r>
            <a:r>
              <a:rPr lang="es-ES" sz="3200" dirty="0" err="1" smtClean="0"/>
              <a:t>Year</a:t>
            </a:r>
            <a:r>
              <a:rPr lang="es-ES" sz="3200" dirty="0" smtClean="0"/>
              <a:t> </a:t>
            </a:r>
            <a:r>
              <a:rPr lang="es-ES" sz="3600" dirty="0" smtClean="0"/>
              <a:t>2,000</a:t>
            </a:r>
            <a:r>
              <a:rPr lang="es-ES" sz="3200" dirty="0" smtClean="0"/>
              <a:t>: </a:t>
            </a:r>
            <a:br>
              <a:rPr lang="es-ES" sz="3200" dirty="0" smtClean="0"/>
            </a:br>
            <a:r>
              <a:rPr lang="es-ES" sz="3200" dirty="0" smtClean="0"/>
              <a:t>Health Systems Performance</a:t>
            </a:r>
            <a:endParaRPr lang="es-E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058335"/>
            <a:ext cx="9144000" cy="53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80877"/>
            <a:ext cx="7514035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population of </a:t>
            </a:r>
            <a:r>
              <a:rPr lang="en-US" dirty="0" smtClean="0"/>
              <a:t>Serbia is aging and declining…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025" y="1816026"/>
            <a:ext cx="7076049" cy="416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822" y="80877"/>
            <a:ext cx="8129391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And NCDs keep increasing as the top causes of Serbians’ burden of disease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7" y="1615858"/>
            <a:ext cx="7932661" cy="52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73" y="267293"/>
            <a:ext cx="8539619" cy="1265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Preventive interventions increased but identification of patients at risk &amp; screenings </a:t>
            </a:r>
            <a:r>
              <a:rPr lang="en-US" dirty="0"/>
              <a:t>below </a:t>
            </a:r>
            <a:r>
              <a:rPr lang="en-US" dirty="0" smtClean="0"/>
              <a:t>average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8" y="1694290"/>
            <a:ext cx="3455391" cy="551145"/>
          </a:xfrm>
        </p:spPr>
        <p:txBody>
          <a:bodyPr/>
          <a:lstStyle/>
          <a:p>
            <a:pPr algn="ctr"/>
            <a:r>
              <a:rPr lang="en-US" sz="2000" dirty="0" smtClean="0"/>
              <a:t>Preventive Examinations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97" y="2295633"/>
            <a:ext cx="4315973" cy="4352794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1616052"/>
            <a:ext cx="3466903" cy="638825"/>
          </a:xfrm>
        </p:spPr>
        <p:txBody>
          <a:bodyPr/>
          <a:lstStyle/>
          <a:p>
            <a:pPr algn="ctr"/>
            <a:r>
              <a:rPr lang="en-US" sz="2000" dirty="0" smtClean="0"/>
              <a:t>Preventive Screening Rates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570" y="2295634"/>
            <a:ext cx="4452040" cy="4352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5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95" y="244988"/>
            <a:ext cx="8411228" cy="1152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NCDs are not being adequately controlled:</a:t>
            </a:r>
            <a:br>
              <a:rPr lang="en-US" dirty="0" smtClean="0"/>
            </a:br>
            <a:r>
              <a:rPr lang="en-US" dirty="0" smtClean="0"/>
              <a:t>example of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1752600"/>
            <a:ext cx="7076049" cy="435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485206" y="2194560"/>
            <a:ext cx="689319" cy="261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70" y="87682"/>
            <a:ext cx="7807569" cy="1139869"/>
          </a:xfrm>
        </p:spPr>
        <p:txBody>
          <a:bodyPr>
            <a:noAutofit/>
          </a:bodyPr>
          <a:lstStyle/>
          <a:p>
            <a:r>
              <a:rPr lang="en-US" sz="3600" dirty="0" smtClean="0"/>
              <a:t>Total Health Expenditure (THE) is already high &amp; increasing at a fast pace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356276"/>
            <a:ext cx="7709096" cy="52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7" y="211020"/>
            <a:ext cx="8157375" cy="1352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growth is fueled by private expenditure specifically already high OOP &amp; keeps increasing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0" y="1814730"/>
            <a:ext cx="7695030" cy="48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45620"/>
            <a:ext cx="7514035" cy="17525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problem with </a:t>
            </a:r>
            <a:br>
              <a:rPr lang="en-US" b="1" dirty="0" smtClean="0"/>
            </a:br>
            <a:r>
              <a:rPr lang="en-US" b="1" dirty="0" smtClean="0"/>
              <a:t>out-of-pocket payments (OOP)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36" y="1865146"/>
            <a:ext cx="7118251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They impose significant risk on households </a:t>
            </a:r>
          </a:p>
          <a:p>
            <a:pPr lvl="1"/>
            <a:r>
              <a:rPr lang="en-US" sz="2800" dirty="0" smtClean="0"/>
              <a:t>OOP can result in “catastrophic” or “impoverishing” episodes for households</a:t>
            </a:r>
          </a:p>
          <a:p>
            <a:r>
              <a:rPr lang="en-US" sz="3200" dirty="0" smtClean="0"/>
              <a:t>They cause inequality in access to care between rich and poor</a:t>
            </a:r>
          </a:p>
          <a:p>
            <a:r>
              <a:rPr lang="en-US" sz="3200" dirty="0" smtClean="0"/>
              <a:t>They may reflect rent-seeking by providers at the expense of the population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99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2836</TotalTime>
  <Words>587</Words>
  <Application>Microsoft Office PowerPoint</Application>
  <PresentationFormat>On-screen Show (4:3)</PresentationFormat>
  <Paragraphs>84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Parallax</vt:lpstr>
      <vt:lpstr>Health Sector  Functional Review Context &amp; Preliminary Results for Policy Options Discussion </vt:lpstr>
      <vt:lpstr>PowerPoint Presentation</vt:lpstr>
      <vt:lpstr>The population of Serbia is aging and declining…</vt:lpstr>
      <vt:lpstr>And NCDs keep increasing as the top causes of Serbians’ burden of disease</vt:lpstr>
      <vt:lpstr>Preventive interventions increased but identification of patients at risk &amp; screenings below average </vt:lpstr>
      <vt:lpstr>NCDs are not being adequately controlled: example of hypertension</vt:lpstr>
      <vt:lpstr>Total Health Expenditure (THE) is already high &amp; increasing at a fast pace</vt:lpstr>
      <vt:lpstr>THE growth is fueled by private expenditure specifically already high OOP &amp; keeps increasing</vt:lpstr>
      <vt:lpstr>The problem with  out-of-pocket payments (OOP)</vt:lpstr>
      <vt:lpstr>Summary of Recommendations from  the Health Section of the Public Finance Review</vt:lpstr>
      <vt:lpstr>PowerPoint Presentation</vt:lpstr>
      <vt:lpstr>Functional Review Analytical Components</vt:lpstr>
      <vt:lpstr>PowerPoint Presentation</vt:lpstr>
      <vt:lpstr>HIF financing is most important part  of health facilities’ budget</vt:lpstr>
      <vt:lpstr>PowerPoint Presentation</vt:lpstr>
      <vt:lpstr>PowerPoint Presentation</vt:lpstr>
      <vt:lpstr>PowerPoint Presentation</vt:lpstr>
      <vt:lpstr>Variations in Efficiency Across Inpatient facilities suggests that there is scope of improving</vt:lpstr>
      <vt:lpstr>Quantitative Analysis:  Summary of Preliminary Findings</vt:lpstr>
      <vt:lpstr>Health Sector Functional Review:  Next Steps</vt:lpstr>
      <vt:lpstr>WHO Health Report of Year 2,000:  Health Systems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</dc:title>
  <dc:creator>Shawn Sterling Magnuson</dc:creator>
  <cp:lastModifiedBy>Valentina Čolić</cp:lastModifiedBy>
  <cp:revision>121</cp:revision>
  <cp:lastPrinted>2016-03-18T16:47:44Z</cp:lastPrinted>
  <dcterms:created xsi:type="dcterms:W3CDTF">2016-03-17T21:53:17Z</dcterms:created>
  <dcterms:modified xsi:type="dcterms:W3CDTF">2016-04-05T06:33:03Z</dcterms:modified>
</cp:coreProperties>
</file>