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58" r:id="rId3"/>
    <p:sldId id="257" r:id="rId4"/>
    <p:sldId id="276" r:id="rId5"/>
    <p:sldId id="259" r:id="rId6"/>
    <p:sldId id="262" r:id="rId7"/>
    <p:sldId id="260" r:id="rId8"/>
    <p:sldId id="273" r:id="rId9"/>
    <p:sldId id="261" r:id="rId10"/>
    <p:sldId id="277" r:id="rId11"/>
    <p:sldId id="263" r:id="rId12"/>
    <p:sldId id="264" r:id="rId13"/>
    <p:sldId id="265" r:id="rId14"/>
    <p:sldId id="266" r:id="rId15"/>
    <p:sldId id="271" r:id="rId16"/>
    <p:sldId id="274" r:id="rId17"/>
    <p:sldId id="278" r:id="rId18"/>
    <p:sldId id="267" r:id="rId19"/>
    <p:sldId id="268" r:id="rId20"/>
    <p:sldId id="269" r:id="rId21"/>
    <p:sldId id="279" r:id="rId22"/>
    <p:sldId id="270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jana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8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64" autoAdjust="0"/>
  </p:normalViewPr>
  <p:slideViewPr>
    <p:cSldViewPr>
      <p:cViewPr>
        <p:scale>
          <a:sx n="73" d="100"/>
          <a:sy n="73" d="100"/>
        </p:scale>
        <p:origin x="-990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izankoski:Documents:Work:MojTermin:&#1080;&#1079;&#1074;&#1077;&#1096;&#1090;&#1072;&#1112;%20&#1082;&#1086;&#1085;&#1092;&#1077;&#1088;&#1077;&#1085;&#1094;&#1080;&#1112;&#107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arizankoski:Documents:Work:MojTermin:&#1080;&#1079;&#1074;&#1077;&#1096;&#1090;&#1072;&#1112;%20&#1082;&#1086;&#1085;&#1092;&#1077;&#1088;&#1077;&#1085;&#1094;&#1080;&#1112;&#1072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'рецепти по ден'!$C$1</c:f>
              <c:strCache>
                <c:ptCount val="1"/>
                <c:pt idx="0">
                  <c:v>Препишани рецепти</c:v>
                </c:pt>
              </c:strCache>
            </c:strRef>
          </c:tx>
          <c:spPr>
            <a:gradFill flip="none" rotWithShape="1">
              <a:gsLst>
                <a:gs pos="0">
                  <a:srgbClr val="47A4FF"/>
                </a:gs>
                <a:gs pos="100000">
                  <a:srgbClr val="3478CC"/>
                </a:gs>
              </a:gsLst>
              <a:lin ang="5940000" scaled="0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'рецепти по ден'!$A$2:$A$8</c:f>
              <c:strCache>
                <c:ptCount val="7"/>
                <c:pt idx="0">
                  <c:v>Понеделник</c:v>
                </c:pt>
                <c:pt idx="1">
                  <c:v>Вторник</c:v>
                </c:pt>
                <c:pt idx="2">
                  <c:v>Среда</c:v>
                </c:pt>
                <c:pt idx="3">
                  <c:v>Четврток</c:v>
                </c:pt>
                <c:pt idx="4">
                  <c:v>Петок</c:v>
                </c:pt>
                <c:pt idx="5">
                  <c:v>Сабота</c:v>
                </c:pt>
                <c:pt idx="6">
                  <c:v>Недела</c:v>
                </c:pt>
              </c:strCache>
            </c:strRef>
          </c:cat>
          <c:val>
            <c:numRef>
              <c:f>'рецепти по ден'!$C$2:$C$8</c:f>
              <c:numCache>
                <c:formatCode>0.00%</c:formatCode>
                <c:ptCount val="7"/>
                <c:pt idx="0">
                  <c:v>0.21410426322814297</c:v>
                </c:pt>
                <c:pt idx="1">
                  <c:v>0.20200864575109209</c:v>
                </c:pt>
                <c:pt idx="2">
                  <c:v>0.17677009275992209</c:v>
                </c:pt>
                <c:pt idx="3">
                  <c:v>0.18668881517531108</c:v>
                </c:pt>
                <c:pt idx="4">
                  <c:v>0.18748149269147824</c:v>
                </c:pt>
                <c:pt idx="5">
                  <c:v>3.1031605568231931E-2</c:v>
                </c:pt>
                <c:pt idx="6">
                  <c:v>1.9150848258225708E-3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72896"/>
        <c:axId val="28286976"/>
      </c:barChart>
      <c:catAx>
        <c:axId val="28272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286976"/>
        <c:crosses val="autoZero"/>
        <c:auto val="1"/>
        <c:lblAlgn val="ctr"/>
        <c:lblOffset val="100"/>
        <c:noMultiLvlLbl val="0"/>
      </c:catAx>
      <c:valAx>
        <c:axId val="2828697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8272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'рецепти по старосна група'!$C$1</c:f>
              <c:strCache>
                <c:ptCount val="1"/>
                <c:pt idx="0">
                  <c:v>Процент на препишани рецепти</c:v>
                </c:pt>
              </c:strCache>
            </c:strRef>
          </c:tx>
          <c:spPr>
            <a:gradFill flip="none" rotWithShape="1">
              <a:gsLst>
                <a:gs pos="0">
                  <a:srgbClr val="47A4FF"/>
                </a:gs>
                <a:gs pos="100000">
                  <a:srgbClr val="3478CC"/>
                </a:gs>
              </a:gsLst>
              <a:lin ang="5640000" scaled="0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'рецепти по старосна група'!$A$2:$A$14</c:f>
              <c:strCache>
                <c:ptCount val="13"/>
                <c:pt idx="0">
                  <c:v>0-5</c:v>
                </c:pt>
                <c:pt idx="1">
                  <c:v>5-10</c:v>
                </c:pt>
                <c:pt idx="2">
                  <c:v>11-15</c:v>
                </c:pt>
                <c:pt idx="3">
                  <c:v>16-20</c:v>
                </c:pt>
                <c:pt idx="4">
                  <c:v>21-30</c:v>
                </c:pt>
                <c:pt idx="5">
                  <c:v>31-40</c:v>
                </c:pt>
                <c:pt idx="6">
                  <c:v>41-50</c:v>
                </c:pt>
                <c:pt idx="7">
                  <c:v>51-60</c:v>
                </c:pt>
                <c:pt idx="8">
                  <c:v>61-70</c:v>
                </c:pt>
                <c:pt idx="9">
                  <c:v>71-80</c:v>
                </c:pt>
                <c:pt idx="10">
                  <c:v>81-90</c:v>
                </c:pt>
                <c:pt idx="11">
                  <c:v>91-100</c:v>
                </c:pt>
                <c:pt idx="12">
                  <c:v>100+</c:v>
                </c:pt>
              </c:strCache>
            </c:strRef>
          </c:cat>
          <c:val>
            <c:numRef>
              <c:f>'рецепти по старосна група'!$C$2:$C$14</c:f>
              <c:numCache>
                <c:formatCode>0.0%</c:formatCode>
                <c:ptCount val="13"/>
                <c:pt idx="0">
                  <c:v>3.1795753217682798E-2</c:v>
                </c:pt>
                <c:pt idx="1">
                  <c:v>1.7782190409978509E-2</c:v>
                </c:pt>
                <c:pt idx="2">
                  <c:v>1.0720491681304701E-2</c:v>
                </c:pt>
                <c:pt idx="3">
                  <c:v>9.4529447102609312E-3</c:v>
                </c:pt>
                <c:pt idx="4">
                  <c:v>2.4561074757635491E-2</c:v>
                </c:pt>
                <c:pt idx="5">
                  <c:v>4.2263822041097812E-2</c:v>
                </c:pt>
                <c:pt idx="6">
                  <c:v>8.1967591298576226E-2</c:v>
                </c:pt>
                <c:pt idx="7">
                  <c:v>0.184688813636188</c:v>
                </c:pt>
                <c:pt idx="8">
                  <c:v>0.27813054340200799</c:v>
                </c:pt>
                <c:pt idx="9">
                  <c:v>0.234198573173103</c:v>
                </c:pt>
                <c:pt idx="10">
                  <c:v>8.0408962822348884E-2</c:v>
                </c:pt>
                <c:pt idx="11">
                  <c:v>3.995146804441573E-3</c:v>
                </c:pt>
                <c:pt idx="12">
                  <c:v>3.4092045373126831E-5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04512"/>
        <c:axId val="28306048"/>
      </c:barChart>
      <c:catAx>
        <c:axId val="2830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306048"/>
        <c:crosses val="autoZero"/>
        <c:auto val="1"/>
        <c:lblAlgn val="ctr"/>
        <c:lblOffset val="100"/>
        <c:noMultiLvlLbl val="0"/>
      </c:catAx>
      <c:valAx>
        <c:axId val="2830604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8304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'упати по ден'!$C$1</c:f>
              <c:strCache>
                <c:ptCount val="1"/>
                <c:pt idx="0">
                  <c:v>Креирани упати по ден</c:v>
                </c:pt>
              </c:strCache>
            </c:strRef>
          </c:tx>
          <c:spPr>
            <a:gradFill flip="none" rotWithShape="1">
              <a:gsLst>
                <a:gs pos="0">
                  <a:srgbClr val="47A4FF"/>
                </a:gs>
                <a:gs pos="100000">
                  <a:srgbClr val="3478CC"/>
                </a:gs>
              </a:gsLst>
              <a:lin ang="5700000" scaled="0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'упати по ден'!$A$2:$A$8</c:f>
              <c:strCache>
                <c:ptCount val="7"/>
                <c:pt idx="0">
                  <c:v>Понеделник</c:v>
                </c:pt>
                <c:pt idx="1">
                  <c:v>Вторник</c:v>
                </c:pt>
                <c:pt idx="2">
                  <c:v>Среда</c:v>
                </c:pt>
                <c:pt idx="3">
                  <c:v>Четврток</c:v>
                </c:pt>
                <c:pt idx="4">
                  <c:v>Петок</c:v>
                </c:pt>
                <c:pt idx="5">
                  <c:v>Сабота</c:v>
                </c:pt>
                <c:pt idx="6">
                  <c:v>Недела</c:v>
                </c:pt>
              </c:strCache>
            </c:strRef>
          </c:cat>
          <c:val>
            <c:numRef>
              <c:f>'упати по ден'!$C$2:$C$8</c:f>
              <c:numCache>
                <c:formatCode>0.00%</c:formatCode>
                <c:ptCount val="7"/>
                <c:pt idx="0">
                  <c:v>0.22371311443440309</c:v>
                </c:pt>
                <c:pt idx="1">
                  <c:v>0.20015538462395691</c:v>
                </c:pt>
                <c:pt idx="2">
                  <c:v>0.17881907685792917</c:v>
                </c:pt>
                <c:pt idx="3">
                  <c:v>0.18873172437233213</c:v>
                </c:pt>
                <c:pt idx="4">
                  <c:v>0.16814239109843207</c:v>
                </c:pt>
                <c:pt idx="5">
                  <c:v>2.7766556715735993E-2</c:v>
                </c:pt>
                <c:pt idx="6">
                  <c:v>1.2671751897210707E-2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226880"/>
        <c:axId val="69228416"/>
      </c:barChart>
      <c:catAx>
        <c:axId val="6922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9228416"/>
        <c:crosses val="autoZero"/>
        <c:auto val="1"/>
        <c:lblAlgn val="ctr"/>
        <c:lblOffset val="100"/>
        <c:noMultiLvlLbl val="0"/>
      </c:catAx>
      <c:valAx>
        <c:axId val="692284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69226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'старосна група упати'!$C$1</c:f>
              <c:strCache>
                <c:ptCount val="1"/>
                <c:pt idx="0">
                  <c:v>Креирани упати по старосна група</c:v>
                </c:pt>
              </c:strCache>
            </c:strRef>
          </c:tx>
          <c:spPr>
            <a:gradFill flip="none" rotWithShape="1">
              <a:gsLst>
                <a:gs pos="0">
                  <a:srgbClr val="47A4FF"/>
                </a:gs>
                <a:gs pos="100000">
                  <a:srgbClr val="3478CC"/>
                </a:gs>
              </a:gsLst>
              <a:lin ang="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'старосна група упати'!$A$2:$A$14</c:f>
              <c:strCache>
                <c:ptCount val="13"/>
                <c:pt idx="0">
                  <c:v>01. 0-5</c:v>
                </c:pt>
                <c:pt idx="1">
                  <c:v>02. 5-10</c:v>
                </c:pt>
                <c:pt idx="2">
                  <c:v>03. 11-15</c:v>
                </c:pt>
                <c:pt idx="3">
                  <c:v>04. 16-20</c:v>
                </c:pt>
                <c:pt idx="4">
                  <c:v>05. 21-30</c:v>
                </c:pt>
                <c:pt idx="5">
                  <c:v>06. 31-40</c:v>
                </c:pt>
                <c:pt idx="6">
                  <c:v>07. 41-50</c:v>
                </c:pt>
                <c:pt idx="7">
                  <c:v>08. 51-60</c:v>
                </c:pt>
                <c:pt idx="8">
                  <c:v>09. 61-70</c:v>
                </c:pt>
                <c:pt idx="9">
                  <c:v>10. 71-80</c:v>
                </c:pt>
                <c:pt idx="10">
                  <c:v>11. 81-90</c:v>
                </c:pt>
                <c:pt idx="11">
                  <c:v>12. 91-100</c:v>
                </c:pt>
                <c:pt idx="12">
                  <c:v>13. 100+</c:v>
                </c:pt>
              </c:strCache>
            </c:strRef>
          </c:cat>
          <c:val>
            <c:numRef>
              <c:f>'старосна група упати'!$C$2:$C$14</c:f>
              <c:numCache>
                <c:formatCode>0.00%</c:formatCode>
                <c:ptCount val="13"/>
                <c:pt idx="0">
                  <c:v>3.1795753217682798E-2</c:v>
                </c:pt>
                <c:pt idx="1">
                  <c:v>1.7782190409978509E-2</c:v>
                </c:pt>
                <c:pt idx="2">
                  <c:v>1.0720491681304701E-2</c:v>
                </c:pt>
                <c:pt idx="3">
                  <c:v>9.4529447102609312E-3</c:v>
                </c:pt>
                <c:pt idx="4">
                  <c:v>2.4561074757635491E-2</c:v>
                </c:pt>
                <c:pt idx="5">
                  <c:v>4.2263822041097812E-2</c:v>
                </c:pt>
                <c:pt idx="6">
                  <c:v>8.1967591298576226E-2</c:v>
                </c:pt>
                <c:pt idx="7">
                  <c:v>0.184688813636188</c:v>
                </c:pt>
                <c:pt idx="8">
                  <c:v>0.27813054340200799</c:v>
                </c:pt>
                <c:pt idx="9">
                  <c:v>0.234198573173103</c:v>
                </c:pt>
                <c:pt idx="10">
                  <c:v>8.0408962822348884E-2</c:v>
                </c:pt>
                <c:pt idx="11">
                  <c:v>3.995146804441573E-3</c:v>
                </c:pt>
                <c:pt idx="12">
                  <c:v>3.4092045373126831E-5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250048"/>
        <c:axId val="69251840"/>
      </c:barChart>
      <c:catAx>
        <c:axId val="69250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9251840"/>
        <c:crosses val="autoZero"/>
        <c:auto val="1"/>
        <c:lblAlgn val="ctr"/>
        <c:lblOffset val="100"/>
        <c:noMultiLvlLbl val="0"/>
      </c:catAx>
      <c:valAx>
        <c:axId val="6925184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69250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'упати по саат'!$C$1</c:f>
              <c:strCache>
                <c:ptCount val="1"/>
                <c:pt idx="0">
                  <c:v>Процент</c:v>
                </c:pt>
              </c:strCache>
            </c:strRef>
          </c:tx>
          <c:spPr>
            <a:gradFill flip="none" rotWithShape="1">
              <a:gsLst>
                <a:gs pos="0">
                  <a:srgbClr val="47A4FF"/>
                </a:gs>
                <a:gs pos="100000">
                  <a:srgbClr val="3478CC"/>
                </a:gs>
              </a:gsLst>
              <a:lin ang="5940000" scaled="0"/>
              <a:tileRect/>
            </a:gradFill>
          </c:spPr>
          <c:invertIfNegative val="0"/>
          <c:dLbls>
            <c:dLbl>
              <c:idx val="1"/>
              <c:layout>
                <c:manualLayout>
                  <c:x val="2.7777777777777644E-3"/>
                  <c:y val="-2.847076960749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462668816040069E-17"/>
                  <c:y val="-2.847076960749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4090651206343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833333333333412E-2"/>
                  <c:y val="-4.01506215204995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7548209366391198E-3"/>
                  <c:y val="-4.61569353975538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5254766707880523E-2"/>
                  <c:y val="4.61569353975538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8.2644628099172671E-3"/>
                  <c:y val="4.61569353975538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4.1322314049586821E-3"/>
                  <c:y val="-4.61569353975538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9.64187327823691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'упати по саат'!$C$2:$C$25</c:f>
              <c:numCache>
                <c:formatCode>0.00%</c:formatCode>
                <c:ptCount val="24"/>
                <c:pt idx="0">
                  <c:v>2.1179889065020413E-3</c:v>
                </c:pt>
                <c:pt idx="1">
                  <c:v>1.3912143507852101E-3</c:v>
                </c:pt>
                <c:pt idx="2">
                  <c:v>9.3223549863629708E-4</c:v>
                </c:pt>
                <c:pt idx="3">
                  <c:v>6.5190319516142924E-4</c:v>
                </c:pt>
                <c:pt idx="4">
                  <c:v>4.9937456296019834E-4</c:v>
                </c:pt>
                <c:pt idx="5">
                  <c:v>3.8863459711546808E-4</c:v>
                </c:pt>
                <c:pt idx="6">
                  <c:v>5.5091391813321788E-4</c:v>
                </c:pt>
                <c:pt idx="7">
                  <c:v>1.4768462929274093E-2</c:v>
                </c:pt>
                <c:pt idx="8">
                  <c:v>8.3323814803774279E-2</c:v>
                </c:pt>
                <c:pt idx="9">
                  <c:v>0.12157054344767607</c:v>
                </c:pt>
                <c:pt idx="10">
                  <c:v>0.12253377220719407</c:v>
                </c:pt>
                <c:pt idx="11">
                  <c:v>0.12176695017955207</c:v>
                </c:pt>
                <c:pt idx="12">
                  <c:v>0.11004383631100798</c:v>
                </c:pt>
                <c:pt idx="13">
                  <c:v>9.3584673588727199E-2</c:v>
                </c:pt>
                <c:pt idx="14">
                  <c:v>7.3710680347347471E-2</c:v>
                </c:pt>
                <c:pt idx="15">
                  <c:v>5.4084633193016374E-2</c:v>
                </c:pt>
                <c:pt idx="16">
                  <c:v>4.3665325714795068E-2</c:v>
                </c:pt>
                <c:pt idx="17">
                  <c:v>5.1136094542678825E-2</c:v>
                </c:pt>
                <c:pt idx="18">
                  <c:v>5.01484890611201E-2</c:v>
                </c:pt>
                <c:pt idx="19">
                  <c:v>3.0783272832630802E-2</c:v>
                </c:pt>
                <c:pt idx="20">
                  <c:v>9.9547568038913705E-3</c:v>
                </c:pt>
                <c:pt idx="21">
                  <c:v>5.2761673663946768E-3</c:v>
                </c:pt>
                <c:pt idx="22">
                  <c:v>3.9699233038676812E-3</c:v>
                </c:pt>
                <c:pt idx="23">
                  <c:v>3.1463383377582899E-3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290240"/>
        <c:axId val="69292032"/>
      </c:barChart>
      <c:catAx>
        <c:axId val="69290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9292032"/>
        <c:crosses val="autoZero"/>
        <c:auto val="1"/>
        <c:lblAlgn val="ctr"/>
        <c:lblOffset val="100"/>
        <c:noMultiLvlLbl val="0"/>
      </c:catAx>
      <c:valAx>
        <c:axId val="6929203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69290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'[upati po saat.xlsx]Sheet1'!$B$1</c:f>
              <c:strCache>
                <c:ptCount val="1"/>
                <c:pt idx="0">
                  <c:v>упати</c:v>
                </c:pt>
              </c:strCache>
            </c:strRef>
          </c:tx>
          <c:invertIfNegative val="0"/>
          <c:cat>
            <c:numRef>
              <c:f>'[upati po saat.xlsx]Sheet1'!$A$2:$A$25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'[upati po saat.xlsx]Sheet1'!$B$2:$B$25</c:f>
            </c:numRef>
          </c:val>
        </c:ser>
        <c:ser>
          <c:idx val="2"/>
          <c:order val="1"/>
          <c:tx>
            <c:strRef>
              <c:f>'[upati po saat.xlsx]Sheet1'!$C$1</c:f>
              <c:strCache>
                <c:ptCount val="1"/>
                <c:pt idx="0">
                  <c:v>процент на креирани упати по час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'[upati po saat.xlsx]Sheet1'!$A$2:$A$25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'[upati po saat.xlsx]Sheet1'!$C$2:$C$25</c:f>
              <c:numCache>
                <c:formatCode>0%</c:formatCode>
                <c:ptCount val="24"/>
                <c:pt idx="0">
                  <c:v>4.3802014892685062E-3</c:v>
                </c:pt>
                <c:pt idx="1">
                  <c:v>4.3992458435696737E-3</c:v>
                </c:pt>
                <c:pt idx="2">
                  <c:v>2.8947418537774478E-3</c:v>
                </c:pt>
                <c:pt idx="3">
                  <c:v>2.5900321849587691E-3</c:v>
                </c:pt>
                <c:pt idx="4">
                  <c:v>1.4283265725875565E-3</c:v>
                </c:pt>
                <c:pt idx="5">
                  <c:v>1.9044354301167418E-3</c:v>
                </c:pt>
                <c:pt idx="6">
                  <c:v>1.7901693043097374E-3</c:v>
                </c:pt>
                <c:pt idx="7">
                  <c:v>2.6281208935611039E-3</c:v>
                </c:pt>
                <c:pt idx="8">
                  <c:v>3.8736216648574531E-2</c:v>
                </c:pt>
                <c:pt idx="9">
                  <c:v>0.12251233121941001</c:v>
                </c:pt>
                <c:pt idx="10">
                  <c:v>0.12559751661619914</c:v>
                </c:pt>
                <c:pt idx="11">
                  <c:v>0.11944619017692205</c:v>
                </c:pt>
                <c:pt idx="12">
                  <c:v>0.12074120626940144</c:v>
                </c:pt>
                <c:pt idx="13">
                  <c:v>0.11060960978118037</c:v>
                </c:pt>
                <c:pt idx="14">
                  <c:v>0.10346797691824258</c:v>
                </c:pt>
                <c:pt idx="15">
                  <c:v>6.244643775352797E-2</c:v>
                </c:pt>
                <c:pt idx="16">
                  <c:v>4.5763583385705305E-2</c:v>
                </c:pt>
                <c:pt idx="17">
                  <c:v>3.8412462625454682E-2</c:v>
                </c:pt>
                <c:pt idx="18">
                  <c:v>3.3194309546934808E-2</c:v>
                </c:pt>
                <c:pt idx="19">
                  <c:v>1.7616027728579862E-2</c:v>
                </c:pt>
                <c:pt idx="20">
                  <c:v>1.2245519815650651E-2</c:v>
                </c:pt>
                <c:pt idx="21">
                  <c:v>1.0093507779618732E-2</c:v>
                </c:pt>
                <c:pt idx="22">
                  <c:v>8.9889352301510215E-3</c:v>
                </c:pt>
                <c:pt idx="23">
                  <c:v>8.1128949322973199E-3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13504"/>
        <c:axId val="69423488"/>
      </c:barChart>
      <c:catAx>
        <c:axId val="6941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9423488"/>
        <c:crosses val="autoZero"/>
        <c:auto val="1"/>
        <c:lblAlgn val="ctr"/>
        <c:lblOffset val="100"/>
        <c:noMultiLvlLbl val="0"/>
      </c:catAx>
      <c:valAx>
        <c:axId val="694234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9413504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44693172920545"/>
          <c:y val="8.6309438592903201E-2"/>
          <c:w val="0.68773542124490372"/>
          <c:h val="0.87932917476224559"/>
        </c:manualLayout>
      </c:layout>
      <c:pieChart>
        <c:varyColors val="1"/>
        <c:ser>
          <c:idx val="0"/>
          <c:order val="0"/>
          <c:tx>
            <c:strRef>
              <c:f>'upati kon specijalnosti'!$I$1</c:f>
              <c:strCache>
                <c:ptCount val="1"/>
                <c:pt idx="0">
                  <c:v>Број на упати кон специјалност/апарат</c:v>
                </c:pt>
              </c:strCache>
            </c:strRef>
          </c:tx>
          <c:explosion val="25"/>
          <c:dLbls>
            <c:dLbl>
              <c:idx val="3"/>
              <c:layout>
                <c:manualLayout>
                  <c:x val="4.4877460629921317E-2"/>
                  <c:y val="-4.395055456777578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'upati kon specijalnosti'!$H$2:$H$13</c:f>
              <c:strCache>
                <c:ptCount val="12"/>
                <c:pt idx="0">
                  <c:v>Интерна медицина</c:v>
                </c:pt>
                <c:pt idx="1">
                  <c:v>Офталмологија</c:v>
                </c:pt>
                <c:pt idx="2">
                  <c:v>РТГ</c:v>
                </c:pt>
                <c:pt idx="3">
                  <c:v>Оториноларингологија</c:v>
                </c:pt>
                <c:pt idx="4">
                  <c:v>Ортопедија</c:v>
                </c:pt>
                <c:pt idx="5">
                  <c:v>Дерматовенерологија</c:v>
                </c:pt>
                <c:pt idx="6">
                  <c:v>Општа хирургија</c:v>
                </c:pt>
                <c:pt idx="7">
                  <c:v>Неврологија</c:v>
                </c:pt>
                <c:pt idx="8">
                  <c:v>Психијатрија</c:v>
                </c:pt>
                <c:pt idx="9">
                  <c:v>Педијатрија</c:v>
                </c:pt>
                <c:pt idx="10">
                  <c:v>Трансфузиона медицина</c:v>
                </c:pt>
                <c:pt idx="11">
                  <c:v>Урологија</c:v>
                </c:pt>
              </c:strCache>
            </c:strRef>
          </c:cat>
          <c:val>
            <c:numRef>
              <c:f>'upati kon specijalnosti'!$I$2:$I$13</c:f>
              <c:numCache>
                <c:formatCode>0.00%</c:formatCode>
                <c:ptCount val="12"/>
                <c:pt idx="0">
                  <c:v>0.1746811519683889</c:v>
                </c:pt>
                <c:pt idx="1">
                  <c:v>8.6043475486589957E-2</c:v>
                </c:pt>
                <c:pt idx="2">
                  <c:v>6.6003576648274706E-2</c:v>
                </c:pt>
                <c:pt idx="3">
                  <c:v>6.2200053950197724E-2</c:v>
                </c:pt>
                <c:pt idx="4">
                  <c:v>5.5961682530433127E-2</c:v>
                </c:pt>
                <c:pt idx="5">
                  <c:v>3.7485596681421422E-2</c:v>
                </c:pt>
                <c:pt idx="6">
                  <c:v>3.6161824934646994E-2</c:v>
                </c:pt>
                <c:pt idx="7">
                  <c:v>3.4986264306677499E-2</c:v>
                </c:pt>
                <c:pt idx="8">
                  <c:v>3.4519686251578703E-2</c:v>
                </c:pt>
                <c:pt idx="9">
                  <c:v>3.3962290905002697E-2</c:v>
                </c:pt>
                <c:pt idx="10">
                  <c:v>3.2906244482174343E-2</c:v>
                </c:pt>
                <c:pt idx="11">
                  <c:v>3.2119611437036802E-2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A15A9-AB0E-4C27-80B8-1ACB5CED7154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C08F9-D3BA-423F-B00C-125EE0E9A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7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dirty="0" smtClean="0"/>
              <a:t>Уколико Дом здравља није у могућност да пружи одговарајућу здравствену заштиту, изабрани лекар упућује пацијенте на секундарни ниво.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dirty="0" smtClean="0"/>
              <a:t>Када здравствени проблем пацијента превазилази техничке услове болнице, или је потребно стручно мишљење највишег нивоа здравствене заштите, пацијент се упућује на терцијарни ниво.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C08F9-D3BA-423F-B00C-125EE0E9A8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9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C08F9-D3BA-423F-B00C-125EE0E9A8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5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C08F9-D3BA-423F-B00C-125EE0E9A8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359310"/>
            <a:ext cx="1676400" cy="1117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>
            <a:lvl1pPr>
              <a:defRPr sz="29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 marL="457200" indent="-182880">
              <a:buFont typeface="Symbol" pitchFamily="18" charset="2"/>
              <a:buChar char="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32" y="457200"/>
            <a:ext cx="800036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54246B-5CFB-494A-848A-A4CD5A8C04A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hyperlink" Target="http://mojtermin.m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ivedashboard.zdravstvo.gov.mk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sz="4000" dirty="0" smtClean="0"/>
              <a:t>Интегрисани здравствени информациони систем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mk-MK" sz="1800" b="1" dirty="0" smtClean="0"/>
          </a:p>
          <a:p>
            <a:endParaRPr lang="mk-MK" sz="1800" b="1" dirty="0"/>
          </a:p>
          <a:p>
            <a:endParaRPr lang="mk-MK" sz="1800" b="1" dirty="0" smtClean="0"/>
          </a:p>
          <a:p>
            <a:r>
              <a:rPr lang="mk-MK" sz="1800" b="1" dirty="0" smtClean="0"/>
              <a:t>И</a:t>
            </a:r>
            <a:r>
              <a:rPr lang="sr-Cyrl-RS" sz="1800" b="1" dirty="0" smtClean="0"/>
              <a:t>злагач:</a:t>
            </a:r>
          </a:p>
          <a:p>
            <a:r>
              <a:rPr lang="sr-Cyrl-RS" sz="1800" b="1" dirty="0" smtClean="0"/>
              <a:t>Маријана Нешковска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02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Повољности  система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sr-Cyrl-RS" dirty="0"/>
              <a:t>Заказивање за дијагностичке процедуре (пример: </a:t>
            </a:r>
            <a:r>
              <a:rPr lang="en-US" dirty="0"/>
              <a:t>CT, MRI</a:t>
            </a:r>
            <a:r>
              <a:rPr lang="sr-Cyrl-RS" dirty="0"/>
              <a:t> и сл.) ради </a:t>
            </a:r>
            <a:r>
              <a:rPr lang="sr-Cyrl-RS" dirty="0" smtClean="0"/>
              <a:t>специјалиста </a:t>
            </a:r>
            <a:r>
              <a:rPr lang="sr-Cyrl-RS" dirty="0"/>
              <a:t>из своје амбуланте током прегледа</a:t>
            </a:r>
          </a:p>
          <a:p>
            <a:pPr>
              <a:spcAft>
                <a:spcPts val="1200"/>
              </a:spcAft>
            </a:pPr>
            <a:r>
              <a:rPr lang="sr-Cyrl-RS" dirty="0"/>
              <a:t>Детаљни регистар медицинске </a:t>
            </a:r>
            <a:r>
              <a:rPr lang="sr-Cyrl-RS" dirty="0" smtClean="0"/>
              <a:t>опреме </a:t>
            </a:r>
            <a:r>
              <a:rPr lang="sr-Cyrl-RS" dirty="0"/>
              <a:t>са фрекфенцијом искоришћености</a:t>
            </a:r>
          </a:p>
          <a:p>
            <a:pPr>
              <a:spcAft>
                <a:spcPts val="1200"/>
              </a:spcAft>
            </a:pPr>
            <a:r>
              <a:rPr lang="sr-Cyrl-RS" dirty="0"/>
              <a:t>Изградња детаљног медицинског досијеа на националном нивоу за сваког грађанина </a:t>
            </a:r>
            <a:r>
              <a:rPr lang="sr-Cyrl-RS" dirty="0" smtClean="0"/>
              <a:t>Републике Србије</a:t>
            </a:r>
            <a:endParaRPr lang="sr-Cyrl-RS" dirty="0"/>
          </a:p>
          <a:p>
            <a:pPr>
              <a:spcAft>
                <a:spcPts val="1200"/>
              </a:spcAft>
            </a:pPr>
            <a:r>
              <a:rPr lang="sr-Cyrl-RS" dirty="0"/>
              <a:t>Пацијенти долазе у тачном термину на </a:t>
            </a:r>
            <a:r>
              <a:rPr lang="sr-Cyrl-RS" dirty="0" smtClean="0"/>
              <a:t>преглед за одређени ресурс </a:t>
            </a:r>
            <a:r>
              <a:rPr lang="sr-Cyrl-RS" dirty="0"/>
              <a:t>у здравственој установи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900" cap="all" dirty="0" smtClean="0"/>
              <a:t>Модул за извештаје и бизнис интелегенцију</a:t>
            </a:r>
            <a:endParaRPr lang="en-US" sz="2900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1800" dirty="0" smtClean="0"/>
              <a:t>Могућности модула за бизнис интелегенцију су неограничени</a:t>
            </a:r>
          </a:p>
          <a:p>
            <a:r>
              <a:rPr lang="sr-Cyrl-RS" sz="1800" dirty="0" smtClean="0"/>
              <a:t>Извештаје могу користити надлежне институције, менаџмент здравствене установе или лекари за научно-истражувачку делатност</a:t>
            </a:r>
          </a:p>
          <a:p>
            <a:r>
              <a:rPr lang="sr-Cyrl-RS" sz="1800" dirty="0" smtClean="0"/>
              <a:t>Примери</a:t>
            </a:r>
            <a:r>
              <a:rPr lang="en-US" sz="1800" dirty="0" smtClean="0"/>
              <a:t> </a:t>
            </a:r>
            <a:r>
              <a:rPr lang="sr-Cyrl-RS" sz="1800" dirty="0" smtClean="0"/>
              <a:t>за извештаје преузети из националног здравственог система  </a:t>
            </a:r>
            <a:r>
              <a:rPr lang="mk-MK" sz="1800" dirty="0" smtClean="0"/>
              <a:t>Републике </a:t>
            </a:r>
            <a:r>
              <a:rPr lang="sr-Cyrl-RS" sz="1800" dirty="0" smtClean="0"/>
              <a:t>Македоније налазе се на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://mojtermin.mk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pPr marL="457200" lvl="1" indent="0">
              <a:buNone/>
            </a:pPr>
            <a:r>
              <a:rPr lang="mk-MK" sz="1400" b="1" i="1" dirty="0" smtClean="0"/>
              <a:t>*Подаци који се прикупљају у систему</a:t>
            </a:r>
            <a:endParaRPr lang="en-US" sz="1400" b="1" i="1" dirty="0" smtClean="0"/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329082" y="3580476"/>
            <a:ext cx="6595718" cy="3035672"/>
            <a:chOff x="643282" y="2831728"/>
            <a:chExt cx="7483613" cy="3950072"/>
          </a:xfrm>
        </p:grpSpPr>
        <p:cxnSp>
          <p:nvCxnSpPr>
            <p:cNvPr id="4" name="Elbow Connector 3"/>
            <p:cNvCxnSpPr>
              <a:stCxn id="14" idx="0"/>
            </p:cNvCxnSpPr>
            <p:nvPr/>
          </p:nvCxnSpPr>
          <p:spPr>
            <a:xfrm rot="5400000" flipH="1" flipV="1">
              <a:off x="2676384" y="4917476"/>
              <a:ext cx="1023365" cy="1258586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 descr="prescription_drug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617" y="2831728"/>
              <a:ext cx="730342" cy="730342"/>
            </a:xfrm>
            <a:prstGeom prst="rect">
              <a:avLst/>
            </a:prstGeom>
          </p:spPr>
        </p:pic>
        <p:pic>
          <p:nvPicPr>
            <p:cNvPr id="6" name="Picture 5" descr="pharmachology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799" y="2831728"/>
              <a:ext cx="710096" cy="710096"/>
            </a:xfrm>
            <a:prstGeom prst="rect">
              <a:avLst/>
            </a:prstGeom>
          </p:spPr>
        </p:pic>
        <p:pic>
          <p:nvPicPr>
            <p:cNvPr id="7" name="Picture 6" descr="hospita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725" y="2839458"/>
              <a:ext cx="702366" cy="702366"/>
            </a:xfrm>
            <a:prstGeom prst="rect">
              <a:avLst/>
            </a:prstGeom>
          </p:spPr>
        </p:pic>
        <p:pic>
          <p:nvPicPr>
            <p:cNvPr id="8" name="Picture 7" descr="patient_chart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799" y="6038205"/>
              <a:ext cx="702365" cy="702365"/>
            </a:xfrm>
            <a:prstGeom prst="rect">
              <a:avLst/>
            </a:prstGeom>
          </p:spPr>
        </p:pic>
        <p:pic>
          <p:nvPicPr>
            <p:cNvPr id="9" name="Picture 8" descr="docto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359" y="2831728"/>
              <a:ext cx="721140" cy="721140"/>
            </a:xfrm>
            <a:prstGeom prst="rect">
              <a:avLst/>
            </a:prstGeom>
          </p:spPr>
        </p:pic>
        <p:pic>
          <p:nvPicPr>
            <p:cNvPr id="10" name="Picture 9" descr="stethoscope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82" y="6038205"/>
              <a:ext cx="730342" cy="730342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643282" y="2859704"/>
              <a:ext cx="747643" cy="745247"/>
              <a:chOff x="4244009" y="2730138"/>
              <a:chExt cx="747643" cy="745247"/>
            </a:xfrm>
          </p:grpSpPr>
          <p:pic>
            <p:nvPicPr>
              <p:cNvPr id="12" name="Picture 11" descr="stethoscope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1310" y="2745043"/>
                <a:ext cx="730342" cy="730342"/>
              </a:xfrm>
              <a:prstGeom prst="rect">
                <a:avLst/>
              </a:prstGeom>
            </p:spPr>
          </p:pic>
          <p:pic>
            <p:nvPicPr>
              <p:cNvPr id="13" name="Picture 12" descr="patient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-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4009" y="2730138"/>
                <a:ext cx="747643" cy="745247"/>
              </a:xfrm>
              <a:prstGeom prst="rect">
                <a:avLst/>
              </a:prstGeom>
            </p:spPr>
          </p:pic>
        </p:grpSp>
        <p:pic>
          <p:nvPicPr>
            <p:cNvPr id="14" name="Picture 13" descr="diagnostic_laboratory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725" y="6058451"/>
              <a:ext cx="710096" cy="710096"/>
            </a:xfrm>
            <a:prstGeom prst="rect">
              <a:avLst/>
            </a:prstGeom>
          </p:spPr>
        </p:pic>
        <p:pic>
          <p:nvPicPr>
            <p:cNvPr id="15" name="Picture 14" descr="medical_record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2870" y="4034919"/>
              <a:ext cx="1313803" cy="1313803"/>
            </a:xfrm>
            <a:prstGeom prst="rect">
              <a:avLst/>
            </a:prstGeom>
          </p:spPr>
        </p:pic>
        <p:pic>
          <p:nvPicPr>
            <p:cNvPr id="16" name="Picture 15" descr="cardiology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359" y="6038205"/>
              <a:ext cx="730342" cy="730342"/>
            </a:xfrm>
            <a:prstGeom prst="rect">
              <a:avLst/>
            </a:prstGeom>
          </p:spPr>
        </p:pic>
        <p:pic>
          <p:nvPicPr>
            <p:cNvPr id="17" name="Picture 16" descr="microbiology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617" y="6058451"/>
              <a:ext cx="723349" cy="723349"/>
            </a:xfrm>
            <a:prstGeom prst="rect">
              <a:avLst/>
            </a:prstGeom>
          </p:spPr>
        </p:pic>
        <p:cxnSp>
          <p:nvCxnSpPr>
            <p:cNvPr id="18" name="Elbow Connector 17"/>
            <p:cNvCxnSpPr>
              <a:stCxn id="12" idx="2"/>
              <a:endCxn id="15" idx="1"/>
            </p:cNvCxnSpPr>
            <p:nvPr/>
          </p:nvCxnSpPr>
          <p:spPr>
            <a:xfrm rot="16200000" flipH="1">
              <a:off x="1730877" y="2899828"/>
              <a:ext cx="1086870" cy="2497116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7" idx="2"/>
              <a:endCxn id="15" idx="1"/>
            </p:cNvCxnSpPr>
            <p:nvPr/>
          </p:nvCxnSpPr>
          <p:spPr>
            <a:xfrm rot="16200000" flipH="1">
              <a:off x="2463891" y="3632841"/>
              <a:ext cx="1149997" cy="967962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9" idx="2"/>
              <a:endCxn id="15" idx="0"/>
            </p:cNvCxnSpPr>
            <p:nvPr/>
          </p:nvCxnSpPr>
          <p:spPr>
            <a:xfrm rot="16200000" flipH="1">
              <a:off x="3937825" y="3792971"/>
              <a:ext cx="482051" cy="1843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5" idx="2"/>
              <a:endCxn id="15" idx="3"/>
            </p:cNvCxnSpPr>
            <p:nvPr/>
          </p:nvCxnSpPr>
          <p:spPr>
            <a:xfrm rot="5400000">
              <a:off x="4851856" y="3546888"/>
              <a:ext cx="1129751" cy="1160115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6" idx="2"/>
              <a:endCxn id="15" idx="3"/>
            </p:cNvCxnSpPr>
            <p:nvPr/>
          </p:nvCxnSpPr>
          <p:spPr>
            <a:xfrm rot="5400000">
              <a:off x="5729262" y="2649235"/>
              <a:ext cx="1149997" cy="2935174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0" idx="0"/>
            </p:cNvCxnSpPr>
            <p:nvPr/>
          </p:nvCxnSpPr>
          <p:spPr>
            <a:xfrm rot="5400000" flipH="1" flipV="1">
              <a:off x="1764103" y="4279435"/>
              <a:ext cx="1003121" cy="251442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16" idx="0"/>
              <a:endCxn id="15" idx="2"/>
            </p:cNvCxnSpPr>
            <p:nvPr/>
          </p:nvCxnSpPr>
          <p:spPr>
            <a:xfrm rot="16200000" flipV="1">
              <a:off x="3836410" y="5692085"/>
              <a:ext cx="689483" cy="2757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17" idx="0"/>
            </p:cNvCxnSpPr>
            <p:nvPr/>
          </p:nvCxnSpPr>
          <p:spPr>
            <a:xfrm rot="16200000" flipV="1">
              <a:off x="4903301" y="4968459"/>
              <a:ext cx="1023364" cy="1156619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8" idx="0"/>
            </p:cNvCxnSpPr>
            <p:nvPr/>
          </p:nvCxnSpPr>
          <p:spPr>
            <a:xfrm rot="16200000" flipV="1">
              <a:off x="5800769" y="4070990"/>
              <a:ext cx="1003120" cy="2931309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83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Опште подАЦИ за Мој ТерМин – ПРОЈЕКАТ РЕПУБЛИКЕ МакедонијЕ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Од самог почетка до сада:</a:t>
            </a:r>
            <a:endParaRPr lang="en-US" dirty="0"/>
          </a:p>
          <a:p>
            <a:pPr lvl="1"/>
            <a:r>
              <a:rPr lang="sr-Cyrl-RS" dirty="0" smtClean="0">
                <a:cs typeface="Calibri"/>
              </a:rPr>
              <a:t>Успешна интеграција са више од 60 софтверских компанија</a:t>
            </a:r>
            <a:endParaRPr lang="en-AU" dirty="0">
              <a:cs typeface="Calibri"/>
            </a:endParaRPr>
          </a:p>
          <a:p>
            <a:pPr lvl="1"/>
            <a:r>
              <a:rPr lang="sr-Cyrl-RS" dirty="0" smtClean="0">
                <a:cs typeface="Calibri"/>
              </a:rPr>
              <a:t>Више  од 14,000 корисника</a:t>
            </a:r>
            <a:r>
              <a:rPr lang="en-US" dirty="0" smtClean="0">
                <a:cs typeface="Calibri"/>
              </a:rPr>
              <a:t>, </a:t>
            </a:r>
            <a:r>
              <a:rPr lang="sr-Cyrl-RS" dirty="0" smtClean="0">
                <a:cs typeface="Calibri"/>
              </a:rPr>
              <a:t>7.0</a:t>
            </a:r>
            <a:r>
              <a:rPr lang="en-US" dirty="0" smtClean="0">
                <a:cs typeface="Calibri"/>
              </a:rPr>
              <a:t>00 </a:t>
            </a:r>
            <a:r>
              <a:rPr lang="sr-Cyrl-RS" dirty="0" smtClean="0">
                <a:cs typeface="Calibri"/>
              </a:rPr>
              <a:t>различитих корисника у току дана</a:t>
            </a:r>
            <a:r>
              <a:rPr lang="en-US" dirty="0" smtClean="0">
                <a:cs typeface="Calibri"/>
              </a:rPr>
              <a:t> </a:t>
            </a:r>
            <a:endParaRPr lang="en-AU" dirty="0">
              <a:cs typeface="Calibri"/>
            </a:endParaRPr>
          </a:p>
          <a:p>
            <a:pPr lvl="1"/>
            <a:r>
              <a:rPr lang="en-US" dirty="0" smtClean="0">
                <a:cs typeface="Calibri"/>
              </a:rPr>
              <a:t>3</a:t>
            </a:r>
            <a:r>
              <a:rPr lang="sr-Cyrl-RS" dirty="0" smtClean="0">
                <a:cs typeface="Calibri"/>
              </a:rPr>
              <a:t>.</a:t>
            </a:r>
            <a:r>
              <a:rPr lang="en-US" dirty="0" smtClean="0">
                <a:ea typeface="ＭＳ 明朝"/>
                <a:cs typeface="Times New Roman"/>
              </a:rPr>
              <a:t>860 </a:t>
            </a:r>
            <a:r>
              <a:rPr lang="sr-Cyrl-RS" dirty="0" smtClean="0">
                <a:cs typeface="Calibri"/>
              </a:rPr>
              <a:t>здравствене установе</a:t>
            </a:r>
            <a:endParaRPr lang="en-US" dirty="0"/>
          </a:p>
          <a:p>
            <a:r>
              <a:rPr lang="sr-Cyrl-RS" dirty="0" smtClean="0"/>
              <a:t> Подаци из</a:t>
            </a:r>
            <a:r>
              <a:rPr lang="en-US" dirty="0" smtClean="0"/>
              <a:t> 2015</a:t>
            </a:r>
            <a:r>
              <a:rPr lang="sr-Cyrl-RS" dirty="0" smtClean="0"/>
              <a:t>.године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sr-Cyrl-RS" dirty="0" smtClean="0">
                <a:cs typeface="Calibri"/>
              </a:rPr>
              <a:t>Више од</a:t>
            </a:r>
            <a:r>
              <a:rPr lang="en-AU" dirty="0" smtClean="0">
                <a:cs typeface="Calibri"/>
              </a:rPr>
              <a:t> 24</a:t>
            </a:r>
            <a:r>
              <a:rPr lang="sr-Cyrl-RS" dirty="0" smtClean="0">
                <a:cs typeface="Calibri"/>
              </a:rPr>
              <a:t>.</a:t>
            </a:r>
            <a:r>
              <a:rPr lang="en-AU" dirty="0" smtClean="0">
                <a:cs typeface="Calibri"/>
              </a:rPr>
              <a:t>112</a:t>
            </a:r>
            <a:r>
              <a:rPr lang="sr-Cyrl-RS" dirty="0" smtClean="0">
                <a:cs typeface="Calibri"/>
              </a:rPr>
              <a:t>.</a:t>
            </a:r>
            <a:r>
              <a:rPr lang="en-AU" dirty="0" smtClean="0">
                <a:cs typeface="Calibri"/>
              </a:rPr>
              <a:t>590 </a:t>
            </a:r>
            <a:r>
              <a:rPr lang="sr-Cyrl-RS" dirty="0" smtClean="0">
                <a:cs typeface="Calibri"/>
              </a:rPr>
              <a:t>креираних рецепата за</a:t>
            </a:r>
            <a:r>
              <a:rPr lang="en-AU" dirty="0" smtClean="0">
                <a:cs typeface="Calibri"/>
              </a:rPr>
              <a:t> 1</a:t>
            </a:r>
            <a:r>
              <a:rPr lang="sr-Cyrl-RS" dirty="0" smtClean="0">
                <a:cs typeface="Calibri"/>
              </a:rPr>
              <a:t>.</a:t>
            </a:r>
            <a:r>
              <a:rPr lang="en-AU" dirty="0" smtClean="0">
                <a:cs typeface="Calibri"/>
              </a:rPr>
              <a:t>214</a:t>
            </a:r>
            <a:r>
              <a:rPr lang="sr-Cyrl-RS" dirty="0" smtClean="0">
                <a:cs typeface="Calibri"/>
              </a:rPr>
              <a:t>.</a:t>
            </a:r>
            <a:r>
              <a:rPr lang="en-AU" dirty="0" smtClean="0">
                <a:cs typeface="Calibri"/>
              </a:rPr>
              <a:t>157 </a:t>
            </a:r>
            <a:r>
              <a:rPr lang="sr-Cyrl-RS" dirty="0" smtClean="0">
                <a:cs typeface="Calibri"/>
              </a:rPr>
              <a:t>пацијената</a:t>
            </a:r>
            <a:r>
              <a:rPr lang="en-AU" dirty="0" smtClean="0">
                <a:cs typeface="Calibri"/>
              </a:rPr>
              <a:t> </a:t>
            </a:r>
            <a:r>
              <a:rPr lang="en-AU" dirty="0">
                <a:cs typeface="Calibri"/>
              </a:rPr>
              <a:t>(4,5% </a:t>
            </a:r>
            <a:r>
              <a:rPr lang="sr-Cyrl-RS" dirty="0" smtClean="0">
                <a:cs typeface="Calibri"/>
              </a:rPr>
              <a:t>пацијената више него у</a:t>
            </a:r>
            <a:r>
              <a:rPr lang="en-AU" dirty="0" smtClean="0">
                <a:cs typeface="Calibri"/>
              </a:rPr>
              <a:t> 2014</a:t>
            </a:r>
            <a:r>
              <a:rPr lang="sr-Cyrl-RS" dirty="0" smtClean="0">
                <a:cs typeface="Calibri"/>
              </a:rPr>
              <a:t>.години</a:t>
            </a:r>
            <a:r>
              <a:rPr lang="en-AU" dirty="0" smtClean="0">
                <a:cs typeface="Calibri"/>
              </a:rPr>
              <a:t>)</a:t>
            </a:r>
            <a:endParaRPr lang="en-AU" dirty="0">
              <a:cs typeface="Calibri"/>
            </a:endParaRPr>
          </a:p>
          <a:p>
            <a:pPr lvl="1"/>
            <a:r>
              <a:rPr lang="sr-Cyrl-RS" dirty="0" smtClean="0">
                <a:cs typeface="Calibri"/>
              </a:rPr>
              <a:t>Више од</a:t>
            </a:r>
            <a:r>
              <a:rPr lang="en-AU" dirty="0" smtClean="0">
                <a:cs typeface="Calibri"/>
              </a:rPr>
              <a:t> 975</a:t>
            </a:r>
            <a:r>
              <a:rPr lang="sr-Cyrl-RS" dirty="0" smtClean="0">
                <a:cs typeface="Calibri"/>
              </a:rPr>
              <a:t>.</a:t>
            </a:r>
            <a:r>
              <a:rPr lang="en-AU" dirty="0" smtClean="0">
                <a:cs typeface="Calibri"/>
              </a:rPr>
              <a:t>042 </a:t>
            </a:r>
            <a:r>
              <a:rPr lang="sr-Cyrl-RS" dirty="0" smtClean="0">
                <a:cs typeface="Calibri"/>
              </a:rPr>
              <a:t>пацијената су прегледани од стране специјалиста </a:t>
            </a:r>
            <a:r>
              <a:rPr lang="en-AU" dirty="0" smtClean="0">
                <a:cs typeface="Calibri"/>
              </a:rPr>
              <a:t>(</a:t>
            </a:r>
            <a:r>
              <a:rPr lang="en-AU" dirty="0">
                <a:cs typeface="Calibri"/>
              </a:rPr>
              <a:t>6,3% </a:t>
            </a:r>
            <a:r>
              <a:rPr lang="sr-Cyrl-RS" dirty="0" smtClean="0">
                <a:cs typeface="Calibri"/>
              </a:rPr>
              <a:t>више него у</a:t>
            </a:r>
            <a:r>
              <a:rPr lang="en-AU" dirty="0" smtClean="0">
                <a:cs typeface="Calibri"/>
              </a:rPr>
              <a:t> 2014</a:t>
            </a:r>
            <a:r>
              <a:rPr lang="sr-Cyrl-RS" dirty="0" smtClean="0">
                <a:cs typeface="Calibri"/>
              </a:rPr>
              <a:t>.години</a:t>
            </a:r>
            <a:r>
              <a:rPr lang="en-AU" dirty="0" smtClean="0">
                <a:cs typeface="Calibri"/>
              </a:rPr>
              <a:t>)</a:t>
            </a:r>
          </a:p>
          <a:p>
            <a:pPr lvl="1"/>
            <a:r>
              <a:rPr lang="en-AU" dirty="0" smtClean="0">
                <a:cs typeface="Calibri"/>
              </a:rPr>
              <a:t>1</a:t>
            </a:r>
            <a:r>
              <a:rPr lang="sr-Cyrl-RS" dirty="0" smtClean="0">
                <a:cs typeface="Calibri"/>
              </a:rPr>
              <a:t>.</a:t>
            </a:r>
            <a:r>
              <a:rPr lang="en-AU" dirty="0" smtClean="0">
                <a:cs typeface="Calibri"/>
              </a:rPr>
              <a:t>357</a:t>
            </a:r>
            <a:r>
              <a:rPr lang="sr-Cyrl-RS" dirty="0" smtClean="0">
                <a:cs typeface="Calibri"/>
              </a:rPr>
              <a:t>.</a:t>
            </a:r>
            <a:r>
              <a:rPr lang="en-AU" dirty="0" smtClean="0">
                <a:cs typeface="Calibri"/>
              </a:rPr>
              <a:t>900</a:t>
            </a:r>
            <a:r>
              <a:rPr lang="sr-Cyrl-RS" dirty="0" smtClean="0">
                <a:cs typeface="Calibri"/>
              </a:rPr>
              <a:t> укупно пацијената за 2015.годину</a:t>
            </a:r>
            <a:endParaRPr lang="en-AU" dirty="0">
              <a:cs typeface="Calibri"/>
            </a:endParaRPr>
          </a:p>
          <a:p>
            <a:pPr lvl="1"/>
            <a:r>
              <a:rPr lang="sr-Cyrl-RS" dirty="0" smtClean="0"/>
              <a:t>За </a:t>
            </a:r>
            <a:r>
              <a:rPr lang="en-US" dirty="0" smtClean="0"/>
              <a:t>1</a:t>
            </a:r>
            <a:r>
              <a:rPr lang="sr-Cyrl-RS" dirty="0" smtClean="0"/>
              <a:t>.</a:t>
            </a:r>
            <a:r>
              <a:rPr lang="en-US" dirty="0" smtClean="0"/>
              <a:t>746</a:t>
            </a:r>
            <a:r>
              <a:rPr lang="sr-Cyrl-RS" dirty="0" smtClean="0"/>
              <a:t>.</a:t>
            </a:r>
            <a:r>
              <a:rPr lang="en-US" dirty="0" smtClean="0"/>
              <a:t>229 </a:t>
            </a:r>
            <a:r>
              <a:rPr lang="sr-Cyrl-RS" dirty="0" smtClean="0"/>
              <a:t>грађана Републике Македоније је креиран</a:t>
            </a:r>
            <a:r>
              <a:rPr lang="en-US" dirty="0" smtClean="0"/>
              <a:t> E</a:t>
            </a:r>
            <a:r>
              <a:rPr lang="sr-Cyrl-RS" dirty="0" smtClean="0"/>
              <a:t>ЗК</a:t>
            </a:r>
            <a:r>
              <a:rPr lang="en-US" dirty="0" smtClean="0"/>
              <a:t> </a:t>
            </a:r>
            <a:r>
              <a:rPr lang="en-US" dirty="0"/>
              <a:t>(87% </a:t>
            </a:r>
            <a:r>
              <a:rPr lang="sr-Cyrl-RS" dirty="0" smtClean="0"/>
              <a:t>од укупне популације у Македонију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3748" y="6962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5F8F9"/>
                </a:solidFill>
              </a:rPr>
              <a:t>***Source: mojtermin.mk</a:t>
            </a:r>
            <a:endParaRPr lang="en-US" sz="1400" b="1" i="1" dirty="0">
              <a:solidFill>
                <a:srgbClr val="F5F8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 smtClean="0"/>
              <a:t>Рецепти – занимљиви извештаји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Преписани рецепти по полу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sr-Cyrl-RS" dirty="0" smtClean="0"/>
              <a:t>Мушкарци</a:t>
            </a:r>
            <a:r>
              <a:rPr lang="en-US" dirty="0" smtClean="0"/>
              <a:t> </a:t>
            </a:r>
            <a:r>
              <a:rPr lang="en-US" dirty="0"/>
              <a:t>40%, </a:t>
            </a:r>
            <a:r>
              <a:rPr lang="sr-Cyrl-RS" dirty="0" smtClean="0"/>
              <a:t>Жене</a:t>
            </a:r>
            <a:r>
              <a:rPr lang="en-US" dirty="0" smtClean="0"/>
              <a:t> </a:t>
            </a:r>
            <a:r>
              <a:rPr lang="en-US" dirty="0"/>
              <a:t>60%</a:t>
            </a:r>
          </a:p>
          <a:p>
            <a:r>
              <a:rPr lang="sr-Cyrl-RS" dirty="0" smtClean="0"/>
              <a:t>Просечно време од прописивање до реализације рецепта</a:t>
            </a:r>
            <a:r>
              <a:rPr lang="en-US" dirty="0" smtClean="0"/>
              <a:t> </a:t>
            </a:r>
            <a:r>
              <a:rPr lang="en-US" dirty="0"/>
              <a:t>– 3 </a:t>
            </a:r>
            <a:r>
              <a:rPr lang="sr-Cyrl-RS" dirty="0" smtClean="0"/>
              <a:t>дана</a:t>
            </a:r>
            <a:endParaRPr lang="en-US" dirty="0"/>
          </a:p>
          <a:p>
            <a:r>
              <a:rPr lang="sr-Cyrl-RS" dirty="0" smtClean="0"/>
              <a:t>Тип терапије: Хронична</a:t>
            </a:r>
            <a:r>
              <a:rPr lang="en-US" dirty="0" smtClean="0"/>
              <a:t> </a:t>
            </a:r>
            <a:r>
              <a:rPr lang="en-US" dirty="0"/>
              <a:t>90%, </a:t>
            </a:r>
            <a:r>
              <a:rPr lang="sr-Cyrl-RS" dirty="0" smtClean="0"/>
              <a:t>Акутна</a:t>
            </a:r>
            <a:r>
              <a:rPr lang="en-US" dirty="0" smtClean="0"/>
              <a:t> </a:t>
            </a:r>
            <a:r>
              <a:rPr lang="en-US" dirty="0"/>
              <a:t>9%, &lt;1% </a:t>
            </a:r>
            <a:r>
              <a:rPr lang="sr-Cyrl-RS" dirty="0" smtClean="0"/>
              <a:t>Наркотична</a:t>
            </a:r>
            <a:endParaRPr lang="en-US" dirty="0"/>
          </a:p>
          <a:p>
            <a:r>
              <a:rPr lang="sr-Cyrl-RS" dirty="0" smtClean="0"/>
              <a:t>Просечна удаљеност између апотеке и боравишта пацијента</a:t>
            </a:r>
            <a:r>
              <a:rPr lang="en-US" dirty="0" smtClean="0"/>
              <a:t> </a:t>
            </a:r>
            <a:r>
              <a:rPr lang="en-US" dirty="0"/>
              <a:t>- 3.8km</a:t>
            </a:r>
          </a:p>
          <a:p>
            <a:r>
              <a:rPr lang="sr-Cyrl-RS" dirty="0" smtClean="0"/>
              <a:t>Просечна дневна количина подигнутих лекова по пацијенту</a:t>
            </a:r>
            <a:r>
              <a:rPr lang="en-US" dirty="0" smtClean="0"/>
              <a:t> </a:t>
            </a:r>
            <a:r>
              <a:rPr lang="en-US" dirty="0"/>
              <a:t>– 2.5 </a:t>
            </a:r>
            <a:r>
              <a:rPr lang="sr-Cyrl-RS" dirty="0" smtClean="0"/>
              <a:t>паковања и то:</a:t>
            </a:r>
            <a:endParaRPr lang="en-US" dirty="0"/>
          </a:p>
          <a:p>
            <a:pPr lvl="1"/>
            <a:r>
              <a:rPr lang="sr-Cyrl-RS" dirty="0" smtClean="0"/>
              <a:t>Млађи од </a:t>
            </a:r>
            <a:r>
              <a:rPr lang="en-US" dirty="0" smtClean="0"/>
              <a:t>30 </a:t>
            </a:r>
            <a:r>
              <a:rPr lang="sr-Cyrl-RS" dirty="0" smtClean="0"/>
              <a:t>година</a:t>
            </a:r>
            <a:r>
              <a:rPr lang="en-US" dirty="0" smtClean="0"/>
              <a:t> </a:t>
            </a:r>
            <a:r>
              <a:rPr lang="sr-Cyrl-RS" dirty="0" smtClean="0"/>
              <a:t>-</a:t>
            </a:r>
            <a:r>
              <a:rPr lang="en-US" dirty="0" smtClean="0"/>
              <a:t>1.3 </a:t>
            </a:r>
            <a:r>
              <a:rPr lang="sr-Cyrl-RS" dirty="0" smtClean="0"/>
              <a:t>паковања</a:t>
            </a:r>
            <a:endParaRPr lang="en-US" dirty="0"/>
          </a:p>
          <a:p>
            <a:pPr lvl="1"/>
            <a:r>
              <a:rPr lang="mk-MK" dirty="0"/>
              <a:t>о</a:t>
            </a:r>
            <a:r>
              <a:rPr lang="mk-MK" dirty="0" smtClean="0"/>
              <a:t>д 30 до </a:t>
            </a:r>
            <a:r>
              <a:rPr lang="mk-MK" dirty="0"/>
              <a:t>60 </a:t>
            </a:r>
            <a:r>
              <a:rPr lang="sr-Cyrl-RS" dirty="0" smtClean="0"/>
              <a:t>година</a:t>
            </a:r>
            <a:r>
              <a:rPr lang="en-US" dirty="0" smtClean="0"/>
              <a:t> </a:t>
            </a:r>
            <a:r>
              <a:rPr lang="sr-Cyrl-RS" dirty="0" smtClean="0"/>
              <a:t>- </a:t>
            </a:r>
            <a:r>
              <a:rPr lang="en-US" dirty="0" smtClean="0"/>
              <a:t>2.2 </a:t>
            </a:r>
            <a:r>
              <a:rPr lang="sr-Cyrl-RS" dirty="0" smtClean="0"/>
              <a:t>паковања</a:t>
            </a:r>
            <a:endParaRPr lang="en-US" dirty="0"/>
          </a:p>
          <a:p>
            <a:pPr lvl="1"/>
            <a:r>
              <a:rPr lang="sr-Cyrl-RS" dirty="0" smtClean="0"/>
              <a:t>п</a:t>
            </a:r>
            <a:r>
              <a:rPr lang="mk-MK" dirty="0" smtClean="0"/>
              <a:t>росек код популације изнад 60 година - 3.2 </a:t>
            </a:r>
            <a:r>
              <a:rPr lang="sr-Cyrl-RS" dirty="0" smtClean="0"/>
              <a:t>паковања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3748" y="6962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5F8F9"/>
                </a:solidFill>
              </a:rPr>
              <a:t>***Source: mojtermin.mk</a:t>
            </a:r>
            <a:endParaRPr lang="en-US" sz="1400" b="1" i="1" dirty="0">
              <a:solidFill>
                <a:srgbClr val="F5F8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dirty="0" smtClean="0"/>
              <a:t>ПросечАН БРОЈ </a:t>
            </a:r>
            <a:r>
              <a:rPr lang="mk-MK" dirty="0"/>
              <a:t>п</a:t>
            </a:r>
            <a:r>
              <a:rPr lang="en-US" dirty="0" smtClean="0"/>
              <a:t>р</a:t>
            </a:r>
            <a:r>
              <a:rPr lang="sr-Cyrl-RS" dirty="0" smtClean="0"/>
              <a:t>ЕПИСАНИХ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рецеп</a:t>
            </a:r>
            <a:r>
              <a:rPr lang="sr-Cyrl-RS" dirty="0" smtClean="0"/>
              <a:t>АТА</a:t>
            </a:r>
            <a:r>
              <a:rPr lang="mk-MK" dirty="0" smtClean="0"/>
              <a:t> по данИМА У НЕДЕЉИ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732416"/>
              </p:ext>
            </p:extLst>
          </p:nvPr>
        </p:nvGraphicFramePr>
        <p:xfrm>
          <a:off x="762000" y="1676400"/>
          <a:ext cx="7682005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63748" y="6962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5F8F9"/>
                </a:solidFill>
              </a:rPr>
              <a:t>***Source: mojtermin.mk</a:t>
            </a:r>
            <a:endParaRPr lang="en-US" sz="1400" b="1" i="1" dirty="0">
              <a:solidFill>
                <a:srgbClr val="F5F8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Процен</a:t>
            </a:r>
            <a:r>
              <a:rPr lang="mk-MK" dirty="0" smtClean="0"/>
              <a:t>а</a:t>
            </a:r>
            <a:r>
              <a:rPr lang="en-US" dirty="0" smtClean="0"/>
              <a:t>т </a:t>
            </a:r>
            <a:r>
              <a:rPr lang="en-US" dirty="0" err="1" smtClean="0"/>
              <a:t>пр</a:t>
            </a:r>
            <a:r>
              <a:rPr lang="mk-MK" dirty="0" smtClean="0"/>
              <a:t>ЕПИСА</a:t>
            </a:r>
            <a:r>
              <a:rPr lang="en-US" dirty="0" err="1" smtClean="0"/>
              <a:t>ни</a:t>
            </a:r>
            <a:r>
              <a:rPr lang="mk-MK" dirty="0" smtClean="0"/>
              <a:t>х</a:t>
            </a:r>
            <a:r>
              <a:rPr lang="en-US" dirty="0" smtClean="0"/>
              <a:t> </a:t>
            </a:r>
            <a:r>
              <a:rPr lang="en-US" dirty="0" err="1" smtClean="0"/>
              <a:t>рецеп</a:t>
            </a:r>
            <a:r>
              <a:rPr lang="sr-Cyrl-RS" dirty="0" smtClean="0"/>
              <a:t>А</a:t>
            </a:r>
            <a:r>
              <a:rPr lang="en-US" dirty="0" smtClean="0"/>
              <a:t>т</a:t>
            </a:r>
            <a:r>
              <a:rPr lang="mk-MK" dirty="0" smtClean="0"/>
              <a:t>а </a:t>
            </a:r>
            <a:r>
              <a:rPr lang="mk-MK" dirty="0"/>
              <a:t>по </a:t>
            </a:r>
            <a:r>
              <a:rPr lang="mk-MK" dirty="0" smtClean="0"/>
              <a:t>старосној  СТРУКТУРИ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292940"/>
              </p:ext>
            </p:extLst>
          </p:nvPr>
        </p:nvGraphicFramePr>
        <p:xfrm>
          <a:off x="533400" y="1524000"/>
          <a:ext cx="7924800" cy="501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63748" y="6962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5F8F9"/>
                </a:solidFill>
              </a:rPr>
              <a:t>***Source: mojtermin.mk</a:t>
            </a:r>
            <a:endParaRPr lang="en-US" sz="1400" b="1" i="1" dirty="0">
              <a:solidFill>
                <a:srgbClr val="F5F8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mk-MK" sz="2400" dirty="0" smtClean="0"/>
              <a:t>Реализација рецепАта - ПОРЕЂЕЊЕ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mk-MK" sz="2400" dirty="0" smtClean="0"/>
              <a:t>пензионерА и ЛИЦА МЛАЂИХ ОД 30 ГОДИНА у Скопљу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"/>
          <a:stretch/>
        </p:blipFill>
        <p:spPr bwMode="auto">
          <a:xfrm>
            <a:off x="0" y="1371600"/>
            <a:ext cx="9144000" cy="549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3748" y="6962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5F8F9"/>
                </a:solidFill>
              </a:rPr>
              <a:t>***Source: mojtermin.mk</a:t>
            </a:r>
            <a:endParaRPr lang="en-US" sz="1400" b="1" i="1" dirty="0">
              <a:solidFill>
                <a:srgbClr val="F5F8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Преписана терапија по дијагнозаМА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876800"/>
          </a:xfrm>
        </p:spPr>
        <p:txBody>
          <a:bodyPr>
            <a:normAutofit/>
          </a:bodyPr>
          <a:lstStyle/>
          <a:p>
            <a:r>
              <a:rPr lang="bg-BG" dirty="0"/>
              <a:t>I10-ЕСЕНЦИЈАЛНА (ПРИМАРНА ) ХИПЕРТЕНЗИЈА</a:t>
            </a:r>
            <a:endParaRPr lang="en-US" dirty="0"/>
          </a:p>
          <a:p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r>
              <a:rPr lang="bg-BG" dirty="0"/>
              <a:t>E11-ТИП 2 ДИЈАБЕТЕС МЕЛИТУС</a:t>
            </a:r>
            <a:endParaRPr lang="en-US" dirty="0"/>
          </a:p>
          <a:p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r>
              <a:rPr lang="en-US" dirty="0"/>
              <a:t>N40-</a:t>
            </a:r>
            <a:r>
              <a:rPr lang="mk-MK" dirty="0"/>
              <a:t>ХИПЕРПЛАЗИЈА </a:t>
            </a:r>
            <a:r>
              <a:rPr lang="mk-MK" dirty="0" smtClean="0"/>
              <a:t> ПРОСТАТЕ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42155"/>
              </p:ext>
            </p:extLst>
          </p:nvPr>
        </p:nvGraphicFramePr>
        <p:xfrm>
          <a:off x="4243753" y="1644835"/>
          <a:ext cx="4138247" cy="1326965"/>
        </p:xfrm>
        <a:graphic>
          <a:graphicData uri="http://schemas.openxmlformats.org/drawingml/2006/table">
            <a:tbl>
              <a:tblPr/>
              <a:tblGrid>
                <a:gridCol w="1295400"/>
                <a:gridCol w="838200"/>
                <a:gridCol w="2004647"/>
              </a:tblGrid>
              <a:tr h="349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Генерика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Пропишани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 Просечна </a:t>
                      </a:r>
                      <a:r>
                        <a:rPr lang="bg-BG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узраст пациејнта </a:t>
                      </a:r>
                      <a:endParaRPr lang="bg-BG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187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enalapril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2,168,122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66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87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lisinopril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1,092,876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67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hydrochlorothiazide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685,615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65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87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bisoprolol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615,304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64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losartan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541,649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65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387609"/>
              </p:ext>
            </p:extLst>
          </p:nvPr>
        </p:nvGraphicFramePr>
        <p:xfrm>
          <a:off x="4267200" y="5029200"/>
          <a:ext cx="4114801" cy="1317625"/>
        </p:xfrm>
        <a:graphic>
          <a:graphicData uri="http://schemas.openxmlformats.org/drawingml/2006/table">
            <a:tbl>
              <a:tblPr/>
              <a:tblGrid>
                <a:gridCol w="1085904"/>
                <a:gridCol w="1123896"/>
                <a:gridCol w="1905001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mk-M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Генерика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Пропишани</a:t>
                      </a:r>
                      <a:endParaRPr lang="mk-MK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Просечна узраст пациејнта </a:t>
                      </a:r>
                      <a:endParaRPr lang="bg-BG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tamsulosin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303,120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dutasteride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93,071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terazosine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36,525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finasteride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26,388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ciprofloxacin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4,778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280071"/>
              </p:ext>
            </p:extLst>
          </p:nvPr>
        </p:nvGraphicFramePr>
        <p:xfrm>
          <a:off x="4267200" y="3276600"/>
          <a:ext cx="4114800" cy="1317625"/>
        </p:xfrm>
        <a:graphic>
          <a:graphicData uri="http://schemas.openxmlformats.org/drawingml/2006/table">
            <a:tbl>
              <a:tblPr/>
              <a:tblGrid>
                <a:gridCol w="1085904"/>
                <a:gridCol w="1047696"/>
                <a:gridCol w="19812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Генерика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Пропишани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 Просечна </a:t>
                      </a:r>
                      <a:r>
                        <a:rPr lang="bg-BG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узраст пациејнта </a:t>
                      </a:r>
                      <a:endParaRPr lang="bg-BG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metformin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924,733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glibenclamide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250,218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repaglinide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158,985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pentoxifylline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70,711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atorvastatin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17,550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63748" y="6962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5F8F9"/>
                </a:solidFill>
              </a:rPr>
              <a:t>***Source: mojtermin.mk</a:t>
            </a:r>
            <a:endParaRPr lang="en-US" sz="1400" b="1" i="1" dirty="0">
              <a:solidFill>
                <a:srgbClr val="F5F8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/>
              <a:t>Креирани </a:t>
            </a:r>
            <a:r>
              <a:rPr lang="mk-MK" dirty="0" smtClean="0"/>
              <a:t>уп</a:t>
            </a:r>
            <a:r>
              <a:rPr lang="mk-MK" dirty="0"/>
              <a:t>у</a:t>
            </a:r>
            <a:r>
              <a:rPr lang="mk-MK" dirty="0" smtClean="0"/>
              <a:t>ти </a:t>
            </a:r>
            <a:r>
              <a:rPr lang="mk-MK" dirty="0"/>
              <a:t>по </a:t>
            </a:r>
            <a:r>
              <a:rPr lang="mk-MK" dirty="0" smtClean="0"/>
              <a:t>дан</a:t>
            </a:r>
            <a:r>
              <a:rPr lang="sr-Cyrl-RS" dirty="0" smtClean="0"/>
              <a:t>ИМА У НЕДЕЉИ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12158"/>
              </p:ext>
            </p:extLst>
          </p:nvPr>
        </p:nvGraphicFramePr>
        <p:xfrm>
          <a:off x="762000" y="1676400"/>
          <a:ext cx="7620000" cy="495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63748" y="6962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5F8F9"/>
                </a:solidFill>
              </a:rPr>
              <a:t>***Source: mojtermin.mk</a:t>
            </a:r>
            <a:endParaRPr lang="en-US" sz="1400" b="1" i="1" dirty="0">
              <a:solidFill>
                <a:srgbClr val="F5F8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Креирани </a:t>
            </a:r>
            <a:r>
              <a:rPr lang="ru-RU" dirty="0" smtClean="0"/>
              <a:t>упути </a:t>
            </a:r>
            <a:r>
              <a:rPr lang="ru-RU" dirty="0"/>
              <a:t>по </a:t>
            </a:r>
            <a:r>
              <a:rPr lang="ru-RU" dirty="0" smtClean="0"/>
              <a:t>старосној структури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221455"/>
              </p:ext>
            </p:extLst>
          </p:nvPr>
        </p:nvGraphicFramePr>
        <p:xfrm>
          <a:off x="838200" y="1336238"/>
          <a:ext cx="7661988" cy="552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63748" y="6962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5F8F9"/>
                </a:solidFill>
              </a:rPr>
              <a:t>***Source: mojtermin.mk</a:t>
            </a:r>
            <a:endParaRPr lang="en-US" sz="1400" b="1" i="1" dirty="0">
              <a:solidFill>
                <a:srgbClr val="F5F8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2400" dirty="0" smtClean="0"/>
              <a:t>ЗДРАВСТВЕНИ СИСТЕМ И ПРАВИЛА УПУЋИВАЊА ПАЦИЈЕНТА</a:t>
            </a:r>
            <a:r>
              <a:rPr lang="en-US" sz="2400" dirty="0" smtClean="0"/>
              <a:t> </a:t>
            </a:r>
            <a:r>
              <a:rPr lang="sr-Cyrl-RS" sz="2400" dirty="0" smtClean="0"/>
              <a:t>У РЕПУБЛИЦИ СрбијИ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876800"/>
          </a:xfrm>
        </p:spPr>
        <p:txBody>
          <a:bodyPr>
            <a:normAutofit fontScale="92500" lnSpcReduction="10000"/>
          </a:bodyPr>
          <a:lstStyle/>
          <a:p>
            <a:r>
              <a:rPr lang="sr-Cyrl-CS" dirty="0" smtClean="0"/>
              <a:t>Здравствене установе обављају здравствену делатност на примарном, секундарном и терцијарном нивоу.</a:t>
            </a:r>
            <a:endParaRPr lang="sr-Cyrl-RS" dirty="0"/>
          </a:p>
          <a:p>
            <a:pPr lvl="1"/>
            <a:r>
              <a:rPr lang="sr-Cyrl-CS" dirty="0" smtClean="0"/>
              <a:t>На примарном нивоу су Домови здравља где осигураници могу да оду без упута а у Домовима здравља се налазе изабрани лекари.</a:t>
            </a:r>
          </a:p>
          <a:p>
            <a:pPr lvl="1"/>
            <a:r>
              <a:rPr lang="sr-Cyrl-CS" dirty="0" smtClean="0"/>
              <a:t>На секундарном нивоу су болнице које пружају амбулантно лечење и/или болничко лечење. </a:t>
            </a:r>
          </a:p>
          <a:p>
            <a:pPr lvl="1"/>
            <a:r>
              <a:rPr lang="sr-Cyrl-CS" dirty="0" smtClean="0"/>
              <a:t>На терцијарном нивоу су Клинички центри, Клинике, Институти и Клиничко-болнички центри. 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2514600"/>
            <a:ext cx="240982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6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Расподела </a:t>
            </a:r>
            <a:r>
              <a:rPr lang="mk-MK" dirty="0" smtClean="0"/>
              <a:t>креираних упута </a:t>
            </a:r>
            <a:r>
              <a:rPr lang="mk-MK" dirty="0"/>
              <a:t>по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mk-MK" dirty="0" smtClean="0"/>
              <a:t>сат</a:t>
            </a:r>
            <a:r>
              <a:rPr lang="sr-Cyrl-RS" dirty="0" smtClean="0"/>
              <a:t>има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781602"/>
              </p:ext>
            </p:extLst>
          </p:nvPr>
        </p:nvGraphicFramePr>
        <p:xfrm>
          <a:off x="-76200" y="1219200"/>
          <a:ext cx="9220200" cy="550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63748" y="6962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5F8F9"/>
                </a:solidFill>
              </a:rPr>
              <a:t>***Source: mojtermin.mk</a:t>
            </a:r>
            <a:endParaRPr lang="en-US" sz="1400" b="1" i="1" dirty="0">
              <a:solidFill>
                <a:srgbClr val="F5F8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Процен</a:t>
            </a:r>
            <a:r>
              <a:rPr lang="mk-MK" dirty="0"/>
              <a:t>а</a:t>
            </a:r>
            <a:r>
              <a:rPr lang="en-US" dirty="0"/>
              <a:t>т</a:t>
            </a:r>
            <a:r>
              <a:rPr lang="mk-MK" dirty="0"/>
              <a:t> </a:t>
            </a:r>
            <a:r>
              <a:rPr lang="mk-MK" dirty="0" smtClean="0"/>
              <a:t>Реали</a:t>
            </a:r>
            <a:r>
              <a:rPr lang="sr-Cyrl-RS" smtClean="0"/>
              <a:t>зованих</a:t>
            </a:r>
            <a:r>
              <a:rPr lang="mk-MK" smtClean="0"/>
              <a:t> </a:t>
            </a:r>
            <a:r>
              <a:rPr lang="mk-MK" dirty="0" smtClean="0"/>
              <a:t>упута </a:t>
            </a:r>
            <a:r>
              <a:rPr lang="mk-MK" dirty="0"/>
              <a:t>по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mk-MK" dirty="0" smtClean="0"/>
              <a:t>сат (Специјалистичка дејност)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698207"/>
              </p:ext>
            </p:extLst>
          </p:nvPr>
        </p:nvGraphicFramePr>
        <p:xfrm>
          <a:off x="-76200" y="2209800"/>
          <a:ext cx="9220200" cy="349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5715000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rgbClr val="48626F"/>
                </a:solidFill>
              </a:rPr>
              <a:t>Градска општа болница 8ми Септември, Скопје</a:t>
            </a:r>
            <a:endParaRPr lang="en-US" sz="1600" b="1" dirty="0">
              <a:solidFill>
                <a:srgbClr val="48626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3748" y="6962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5F8F9"/>
                </a:solidFill>
              </a:rPr>
              <a:t>***Source: mojtermin.mk</a:t>
            </a:r>
            <a:endParaRPr lang="en-US" sz="1400" b="1" i="1" dirty="0">
              <a:solidFill>
                <a:srgbClr val="F5F8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Број </a:t>
            </a:r>
            <a:r>
              <a:rPr lang="ru-RU" dirty="0" smtClean="0"/>
              <a:t>упута ЗА </a:t>
            </a:r>
            <a:br>
              <a:rPr lang="ru-RU" dirty="0" smtClean="0"/>
            </a:br>
            <a:r>
              <a:rPr lang="ru-RU" dirty="0" smtClean="0"/>
              <a:t>специјалност/апарат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63748" y="6962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5F8F9"/>
                </a:solidFill>
              </a:rPr>
              <a:t>***Source: mojtermin.mk</a:t>
            </a:r>
            <a:endParaRPr lang="en-US" sz="1400" b="1" i="1" dirty="0">
              <a:solidFill>
                <a:srgbClr val="F5F8F9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914908"/>
              </p:ext>
            </p:extLst>
          </p:nvPr>
        </p:nvGraphicFramePr>
        <p:xfrm>
          <a:off x="1701248" y="1600200"/>
          <a:ext cx="6096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54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dirty="0" smtClean="0"/>
              <a:t>SNAPSHOT LIVE DASHBOARD </a:t>
            </a:r>
            <a:r>
              <a:rPr lang="sr-Cyrl-RS" dirty="0" smtClean="0"/>
              <a:t>ПРОЈЕКТА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Cyrl-RS" dirty="0" smtClean="0"/>
              <a:t>МОЈ ТЕРМИН У РЕПУБЛИЦИ МАКЕДОНИЈИ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44731"/>
            <a:ext cx="8229600" cy="2787738"/>
          </a:xfrm>
        </p:spPr>
      </p:pic>
      <p:sp>
        <p:nvSpPr>
          <p:cNvPr id="6" name="TextBox 5"/>
          <p:cNvSpPr txBox="1"/>
          <p:nvPr/>
        </p:nvSpPr>
        <p:spPr>
          <a:xfrm>
            <a:off x="6463748" y="6962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5F8F9"/>
                </a:solidFill>
              </a:rPr>
              <a:t>***Source: mojtermin.mk</a:t>
            </a:r>
            <a:endParaRPr lang="en-US" sz="1400" b="1" i="1" dirty="0">
              <a:solidFill>
                <a:srgbClr val="F5F8F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057399"/>
            <a:ext cx="7340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  <a:hlinkClick r:id="rId3"/>
              </a:rPr>
              <a:t>http://livedashboard.zdravstvo.gov.mk/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endParaRPr lang="en-US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900" cap="all" dirty="0" smtClean="0"/>
              <a:t>Недостаци </a:t>
            </a:r>
            <a:r>
              <a:rPr lang="sr-Cyrl-RS" sz="2900" cap="all" dirty="0"/>
              <a:t>здравственог система</a:t>
            </a:r>
            <a:endParaRPr lang="en-US" sz="2900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5257800" cy="3505200"/>
          </a:xfrm>
        </p:spPr>
        <p:txBody>
          <a:bodyPr>
            <a:normAutofit/>
          </a:bodyPr>
          <a:lstStyle/>
          <a:p>
            <a:r>
              <a:rPr lang="mk-MK" dirty="0" smtClean="0"/>
              <a:t>Пацијенти:</a:t>
            </a:r>
          </a:p>
          <a:p>
            <a:pPr lvl="1"/>
            <a:r>
              <a:rPr lang="sr-Cyrl-RS" sz="2000" dirty="0" smtClean="0"/>
              <a:t>Нетранспарентне</a:t>
            </a:r>
            <a:r>
              <a:rPr lang="en-US" sz="2000" dirty="0" smtClean="0"/>
              <a:t> </a:t>
            </a:r>
            <a:r>
              <a:rPr lang="sr-Cyrl-RS" sz="2000" dirty="0" smtClean="0"/>
              <a:t>и нереалне листе чекања</a:t>
            </a:r>
          </a:p>
          <a:p>
            <a:pPr lvl="1"/>
            <a:r>
              <a:rPr lang="sr-Cyrl-RS" sz="2000" dirty="0" smtClean="0"/>
              <a:t>Отежан пут пациејнта у остваривању права на здравствену услугу</a:t>
            </a:r>
          </a:p>
          <a:p>
            <a:pPr lvl="1"/>
            <a:r>
              <a:rPr lang="sr-Cyrl-RS" dirty="0" smtClean="0"/>
              <a:t>Пацијенти </a:t>
            </a:r>
            <a:r>
              <a:rPr lang="sr-Cyrl-RS" dirty="0"/>
              <a:t>долазе на преглед </a:t>
            </a:r>
            <a:r>
              <a:rPr lang="sr-Cyrl-RS" dirty="0" smtClean="0"/>
              <a:t>а </a:t>
            </a:r>
            <a:r>
              <a:rPr lang="sr-Cyrl-RS" dirty="0"/>
              <a:t>при томе </a:t>
            </a:r>
            <a:r>
              <a:rPr lang="sr-Cyrl-RS" dirty="0" smtClean="0"/>
              <a:t>не </a:t>
            </a:r>
            <a:r>
              <a:rPr lang="sr-Cyrl-RS" dirty="0"/>
              <a:t>знају да ли је лекар </a:t>
            </a:r>
            <a:r>
              <a:rPr lang="sr-Cyrl-RS" dirty="0" smtClean="0"/>
              <a:t>у установи </a:t>
            </a:r>
            <a:r>
              <a:rPr lang="sr-Cyrl-RS" dirty="0"/>
              <a:t>(или апарат у </a:t>
            </a:r>
            <a:r>
              <a:rPr lang="sr-Cyrl-RS" dirty="0" smtClean="0"/>
              <a:t>функцији</a:t>
            </a:r>
            <a:r>
              <a:rPr lang="sr-Cyrl-RS" dirty="0"/>
              <a:t>) и да ли ће их неко </a:t>
            </a:r>
            <a:r>
              <a:rPr lang="sr-Cyrl-RS" dirty="0" smtClean="0"/>
              <a:t>прегледати</a:t>
            </a:r>
            <a:endParaRPr lang="sr-Cyrl-RS" sz="2000" dirty="0" smtClean="0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1524000"/>
            <a:ext cx="1328804" cy="1328804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243196"/>
            <a:ext cx="1328804" cy="1328804"/>
          </a:xfrm>
          <a:prstGeom prst="rect">
            <a:avLst/>
          </a:prstGeom>
        </p:spPr>
      </p:pic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4953000"/>
            <a:ext cx="1328804" cy="1328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579119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2362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III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411033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II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" name="Curved Connector 19"/>
          <p:cNvCxnSpPr>
            <a:stCxn id="5" idx="1"/>
            <a:endCxn id="6" idx="1"/>
          </p:cNvCxnSpPr>
          <p:nvPr/>
        </p:nvCxnSpPr>
        <p:spPr>
          <a:xfrm rot="10800000" flipV="1">
            <a:off x="6781800" y="3907598"/>
            <a:ext cx="12700" cy="1709804"/>
          </a:xfrm>
          <a:prstGeom prst="curvedConnector3">
            <a:avLst>
              <a:gd name="adj1" fmla="val 346956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 flipV="1">
            <a:off x="6769099" y="2362199"/>
            <a:ext cx="12700" cy="3429000"/>
          </a:xfrm>
          <a:prstGeom prst="curvedConnector3">
            <a:avLst>
              <a:gd name="adj1" fmla="val 607826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3"/>
            <a:endCxn id="5" idx="3"/>
          </p:cNvCxnSpPr>
          <p:nvPr/>
        </p:nvCxnSpPr>
        <p:spPr>
          <a:xfrm flipV="1">
            <a:off x="8110604" y="3907598"/>
            <a:ext cx="0" cy="1709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4" idx="3"/>
          </p:cNvCxnSpPr>
          <p:nvPr/>
        </p:nvCxnSpPr>
        <p:spPr>
          <a:xfrm rot="5400000" flipH="1" flipV="1">
            <a:off x="6309206" y="3989801"/>
            <a:ext cx="3602797" cy="12700"/>
          </a:xfrm>
          <a:prstGeom prst="curvedConnector4">
            <a:avLst>
              <a:gd name="adj1" fmla="val 317"/>
              <a:gd name="adj2" fmla="val 53956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81700" y="375094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00" b="1" dirty="0" smtClean="0">
                <a:solidFill>
                  <a:schemeClr val="bg1"/>
                </a:solidFill>
              </a:rPr>
              <a:t>Упути </a:t>
            </a:r>
            <a:r>
              <a:rPr lang="en-US" sz="900" b="1" dirty="0" smtClean="0">
                <a:solidFill>
                  <a:schemeClr val="bg1"/>
                </a:solidFill>
              </a:rPr>
              <a:t>/</a:t>
            </a:r>
            <a:r>
              <a:rPr lang="sr-Cyrl-RS" sz="900" b="1" dirty="0" smtClean="0">
                <a:solidFill>
                  <a:schemeClr val="bg1"/>
                </a:solidFill>
              </a:rPr>
              <a:t> Рецепти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18554" y="420087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00" b="1" dirty="0" smtClean="0">
                <a:solidFill>
                  <a:schemeClr val="bg1"/>
                </a:solidFill>
              </a:rPr>
              <a:t>Упути </a:t>
            </a:r>
            <a:endParaRPr lang="en-US" sz="900" b="1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446202" y="6477000"/>
            <a:ext cx="13167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810500" y="6246168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00" b="1" dirty="0" smtClean="0">
                <a:solidFill>
                  <a:schemeClr val="bg1"/>
                </a:solidFill>
              </a:rPr>
              <a:t>Рецепти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Недостаци </a:t>
            </a:r>
            <a:r>
              <a:rPr lang="sr-Cyrl-RS" dirty="0"/>
              <a:t>здравственог система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r>
              <a:rPr lang="sr-Cyrl-RS" dirty="0"/>
              <a:t>Менаџмент установе и надлежне институције</a:t>
            </a:r>
          </a:p>
          <a:p>
            <a:pPr lvl="1"/>
            <a:r>
              <a:rPr lang="sr-Cyrl-RS" dirty="0"/>
              <a:t>Недоступност тачних податка за анализу при креирање </a:t>
            </a:r>
            <a:r>
              <a:rPr lang="sr-Cyrl-RS" dirty="0" smtClean="0"/>
              <a:t>здравствених политика </a:t>
            </a:r>
            <a:endParaRPr lang="sr-Cyrl-RS" dirty="0"/>
          </a:p>
          <a:p>
            <a:pPr lvl="1"/>
            <a:r>
              <a:rPr lang="sr-Cyrl-RS" dirty="0"/>
              <a:t>Отежан приступ информације о </a:t>
            </a:r>
            <a:r>
              <a:rPr lang="sr-Cyrl-RS" dirty="0" smtClean="0"/>
              <a:t>организационој структури </a:t>
            </a:r>
            <a:r>
              <a:rPr lang="sr-Cyrl-RS" dirty="0"/>
              <a:t>здравствене установе у </a:t>
            </a:r>
            <a:r>
              <a:rPr lang="sr-Cyrl-RS" dirty="0" smtClean="0"/>
              <a:t>реалном времену </a:t>
            </a:r>
            <a:r>
              <a:rPr lang="sr-Cyrl-RS" dirty="0"/>
              <a:t>(број лекара, специјалности </a:t>
            </a:r>
            <a:r>
              <a:rPr lang="sr-Cyrl-RS" dirty="0" smtClean="0"/>
              <a:t>лекара</a:t>
            </a:r>
            <a:r>
              <a:rPr lang="sr-Cyrl-RS" dirty="0"/>
              <a:t>, дијагностичких процедура, </a:t>
            </a:r>
            <a:r>
              <a:rPr lang="sr-Cyrl-RS" dirty="0" smtClean="0"/>
              <a:t>болничкаих оделења </a:t>
            </a:r>
            <a:r>
              <a:rPr lang="sr-Cyrl-RS" dirty="0"/>
              <a:t>и сл</a:t>
            </a:r>
            <a:r>
              <a:rPr lang="sr-Cyrl-RS" dirty="0" smtClean="0"/>
              <a:t>.) </a:t>
            </a:r>
            <a:endParaRPr lang="sr-Cyrl-RS" dirty="0"/>
          </a:p>
          <a:p>
            <a:pPr lvl="1"/>
            <a:r>
              <a:rPr lang="sr-Cyrl-RS" dirty="0"/>
              <a:t>Немогућност реалне процене </a:t>
            </a:r>
            <a:r>
              <a:rPr lang="sr-Cyrl-RS" dirty="0" smtClean="0"/>
              <a:t>ефикасности </a:t>
            </a:r>
            <a:r>
              <a:rPr lang="sr-Cyrl-RS" dirty="0"/>
              <a:t>ресурса (лекари</a:t>
            </a:r>
            <a:r>
              <a:rPr lang="en-US" dirty="0"/>
              <a:t>/</a:t>
            </a:r>
            <a:r>
              <a:rPr lang="sr-Cyrl-RS" dirty="0"/>
              <a:t>дијагностички апарати)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UserGro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495800"/>
            <a:ext cx="2174158" cy="2174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42672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800" b="1" dirty="0" smtClean="0">
                <a:solidFill>
                  <a:schemeClr val="bg2"/>
                </a:solidFill>
              </a:rPr>
              <a:t>?</a:t>
            </a:r>
            <a:endParaRPr lang="en-US" sz="4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900" cap="all" dirty="0" smtClean="0"/>
              <a:t>Нови концепт рада у здравственИМ установАМА</a:t>
            </a:r>
            <a:endParaRPr lang="en-US" sz="2900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Нови концепт Интегрисаног здравственог информационог система (Мој Доктор</a:t>
            </a:r>
            <a:r>
              <a:rPr lang="en-US" dirty="0" smtClean="0"/>
              <a:t> </a:t>
            </a:r>
            <a:r>
              <a:rPr lang="sr-Cyrl-RS" dirty="0" smtClean="0"/>
              <a:t>- </a:t>
            </a:r>
            <a:r>
              <a:rPr lang="en-US" dirty="0" smtClean="0"/>
              <a:t>mojdoktor.gov.rs</a:t>
            </a:r>
            <a:r>
              <a:rPr lang="sr-Cyrl-RS" dirty="0" smtClean="0"/>
              <a:t>)</a:t>
            </a:r>
          </a:p>
          <a:p>
            <a:pPr lvl="1"/>
            <a:r>
              <a:rPr lang="sr-Cyrl-RS" dirty="0" smtClean="0"/>
              <a:t>За сваки ресурс (лекар</a:t>
            </a:r>
            <a:r>
              <a:rPr lang="en-US" dirty="0" smtClean="0"/>
              <a:t>/</a:t>
            </a:r>
            <a:r>
              <a:rPr lang="sr-Cyrl-RS" dirty="0" smtClean="0"/>
              <a:t>дијагностички апарат</a:t>
            </a:r>
            <a:r>
              <a:rPr lang="en-US" dirty="0" smtClean="0"/>
              <a:t>/</a:t>
            </a:r>
            <a:r>
              <a:rPr lang="sr-Cyrl-RS" dirty="0" smtClean="0"/>
              <a:t>амбуланте) у систему се креирају термини за пријем пацијената </a:t>
            </a:r>
          </a:p>
          <a:p>
            <a:pPr lvl="1"/>
            <a:r>
              <a:rPr lang="sr-Cyrl-RS" dirty="0"/>
              <a:t>Заказивање путем националног </a:t>
            </a:r>
            <a:r>
              <a:rPr lang="en-US" dirty="0"/>
              <a:t>call </a:t>
            </a:r>
            <a:r>
              <a:rPr lang="sr-Cyrl-RS" dirty="0"/>
              <a:t>– </a:t>
            </a:r>
            <a:r>
              <a:rPr lang="en-US" dirty="0" smtClean="0"/>
              <a:t>center</a:t>
            </a:r>
            <a:r>
              <a:rPr lang="sr-Cyrl-RS" dirty="0" smtClean="0"/>
              <a:t>-а </a:t>
            </a:r>
            <a:r>
              <a:rPr lang="sr-Cyrl-RS" dirty="0"/>
              <a:t>код изабраног </a:t>
            </a:r>
            <a:r>
              <a:rPr lang="sr-Cyrl-RS" dirty="0" smtClean="0"/>
              <a:t>лекара</a:t>
            </a:r>
          </a:p>
          <a:p>
            <a:pPr lvl="1"/>
            <a:r>
              <a:rPr lang="sr-Cyrl-RS" dirty="0" smtClean="0"/>
              <a:t>Лекар (изабрани лекар</a:t>
            </a:r>
            <a:r>
              <a:rPr lang="en-US" dirty="0" smtClean="0"/>
              <a:t>/</a:t>
            </a:r>
            <a:r>
              <a:rPr lang="sr-Cyrl-RS" dirty="0" smtClean="0"/>
              <a:t> специјалиста) из своје амбуланте заказује преглед пацијента </a:t>
            </a:r>
          </a:p>
          <a:p>
            <a:pPr lvl="1"/>
            <a:r>
              <a:rPr lang="sr-Cyrl-RS" dirty="0" smtClean="0"/>
              <a:t>Лекар специјалиста креира упуте за даља испитивања пацијента</a:t>
            </a:r>
          </a:p>
          <a:p>
            <a:pPr lvl="1"/>
            <a:r>
              <a:rPr lang="sr-Cyrl-RS" dirty="0" smtClean="0"/>
              <a:t>Сви подаци који се уносе са стране лекара на националном нивоу (упути, рецепти, извештаји и сл.) се прикупљају у електронски медицински досије (ЕМД) пацијента.</a:t>
            </a:r>
          </a:p>
          <a:p>
            <a:pPr lvl="1"/>
            <a:r>
              <a:rPr lang="sr-Cyrl-CS" dirty="0" smtClean="0"/>
              <a:t>Приступ подацима у ЕМД мора бити у непосредној вези са остваривањем здравствене заштите пацијената током прегледа</a:t>
            </a:r>
          </a:p>
          <a:p>
            <a:pPr lvl="1"/>
            <a:r>
              <a:rPr lang="sr-Cyrl-CS" dirty="0" smtClean="0"/>
              <a:t>Подаци се чувају у централном систему</a:t>
            </a:r>
          </a:p>
          <a:p>
            <a:pPr lvl="1"/>
            <a:r>
              <a:rPr lang="sr-Cyrl-RS" dirty="0" smtClean="0"/>
              <a:t>Модул за извештавање је у реалном времену као и бизнис интелегенција за потребе државних институција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900" cap="all" dirty="0" smtClean="0"/>
              <a:t>ЕлектронскИ МедицинскИ Досије (емд)</a:t>
            </a:r>
            <a:endParaRPr lang="en-US" sz="2900" cap="al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4722"/>
            <a:ext cx="7391400" cy="556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9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r="34241" b="11459"/>
          <a:stretch/>
        </p:blipFill>
        <p:spPr bwMode="auto">
          <a:xfrm>
            <a:off x="5652655" y="1447800"/>
            <a:ext cx="3061856" cy="223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900" cap="all" dirty="0" smtClean="0"/>
              <a:t>Имплементација</a:t>
            </a:r>
            <a:endParaRPr lang="en-US" sz="2900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Имплементација система Мој Доктор је у току</a:t>
            </a:r>
          </a:p>
          <a:p>
            <a:r>
              <a:rPr lang="sr-Cyrl-RS" dirty="0" smtClean="0"/>
              <a:t>Регион Ниш креће са оперативним радом 28.03.2016.године</a:t>
            </a:r>
          </a:p>
          <a:p>
            <a:pPr lvl="1"/>
            <a:r>
              <a:rPr lang="sr-Cyrl-RS" dirty="0" smtClean="0"/>
              <a:t>Креирани су администраторски налози</a:t>
            </a:r>
          </a:p>
          <a:p>
            <a:pPr lvl="1"/>
            <a:r>
              <a:rPr lang="sr-Cyrl-RS" dirty="0" smtClean="0"/>
              <a:t>Импортовани су подаци за лекаре</a:t>
            </a:r>
          </a:p>
          <a:p>
            <a:pPr lvl="1"/>
            <a:r>
              <a:rPr lang="sr-Cyrl-RS" dirty="0" smtClean="0"/>
              <a:t>Администратори здравствене установе већ су креирали листе дијагностичких апарата</a:t>
            </a:r>
          </a:p>
          <a:p>
            <a:pPr lvl="1"/>
            <a:r>
              <a:rPr lang="sr-Cyrl-RS" dirty="0" smtClean="0"/>
              <a:t>До 25.03.2016 креираће се термини за пријем за месец април за све ресурсе у установи (лекари</a:t>
            </a:r>
            <a:r>
              <a:rPr lang="en-US" dirty="0" smtClean="0"/>
              <a:t>/</a:t>
            </a:r>
            <a:r>
              <a:rPr lang="sr-Cyrl-RS" dirty="0" smtClean="0"/>
              <a:t> дијагностички апарати)</a:t>
            </a:r>
            <a:endParaRPr lang="sr-Cyrl-RS" dirty="0"/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13542"/>
          <a:stretch/>
        </p:blipFill>
        <p:spPr bwMode="auto">
          <a:xfrm>
            <a:off x="5652654" y="3886200"/>
            <a:ext cx="3061857" cy="225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4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Контакт центри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sr-Cyrl-RS" dirty="0" smtClean="0"/>
              <a:t>Оформљена су два </a:t>
            </a:r>
            <a:r>
              <a:rPr lang="sr-Latn-RS" dirty="0" smtClean="0"/>
              <a:t>Call center-a</a:t>
            </a:r>
            <a:endParaRPr lang="sr-Cyrl-RS" dirty="0" smtClean="0"/>
          </a:p>
          <a:p>
            <a:pPr lvl="1"/>
            <a:r>
              <a:rPr lang="sr-Cyrl-RS" dirty="0" smtClean="0"/>
              <a:t>За техничку подршку (већ оперативан)</a:t>
            </a:r>
          </a:p>
          <a:p>
            <a:pPr lvl="1"/>
            <a:r>
              <a:rPr lang="sr-Cyrl-RS" dirty="0" smtClean="0"/>
              <a:t>За заказивање прегледа код изабраног лекара (у току су обуке корисника у систему ИЗИС)</a:t>
            </a:r>
            <a:endParaRPr lang="sr-Cyrl-R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14018"/>
            <a:ext cx="1664390" cy="1664390"/>
          </a:xfrm>
          <a:prstGeom prst="rect">
            <a:avLst/>
          </a:prstGeom>
        </p:spPr>
      </p:pic>
      <p:pic>
        <p:nvPicPr>
          <p:cNvPr id="1026" name="Picture 2" descr="C:\Users\marijana\Desktop\Srbija\greski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11" y="4214018"/>
            <a:ext cx="8572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0" y="54965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Министарство здравља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3505200"/>
            <a:ext cx="1772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chemeClr val="bg2"/>
                </a:solidFill>
              </a:rPr>
              <a:t>Техничка подршка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3505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chemeClr val="bg2"/>
                </a:solidFill>
              </a:rPr>
              <a:t>Заказивање прегледа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3276600"/>
            <a:ext cx="1828800" cy="2971800"/>
          </a:xfrm>
          <a:prstGeom prst="rect">
            <a:avLst/>
          </a:prstGeom>
          <a:solidFill>
            <a:srgbClr val="F5F8F9">
              <a:alpha val="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0" y="3276600"/>
            <a:ext cx="1828800" cy="2971800"/>
          </a:xfrm>
          <a:prstGeom prst="rect">
            <a:avLst/>
          </a:prstGeom>
          <a:solidFill>
            <a:srgbClr val="F5F8F9">
              <a:alpha val="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900" cap="all" dirty="0" smtClean="0"/>
              <a:t>Повољности  система</a:t>
            </a:r>
            <a:endParaRPr lang="en-US" sz="2900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>
            <a:normAutofit/>
          </a:bodyPr>
          <a:lstStyle/>
          <a:p>
            <a:r>
              <a:rPr lang="sr-Cyrl-RS" dirty="0" smtClean="0"/>
              <a:t>Олакшава се пут пацијента у здравственом систему - од изабраног лекара на примарном нивоу, па до утврђивање дијагнозе на вишем нивоу (секундар и</a:t>
            </a:r>
            <a:r>
              <a:rPr lang="en-US" dirty="0" smtClean="0"/>
              <a:t>/</a:t>
            </a:r>
            <a:r>
              <a:rPr lang="sr-Cyrl-RS" dirty="0" smtClean="0"/>
              <a:t>или терцијар)</a:t>
            </a:r>
            <a:endParaRPr lang="sr-Latn-RS" dirty="0" smtClean="0"/>
          </a:p>
          <a:p>
            <a:r>
              <a:rPr lang="sr-Cyrl-RS" dirty="0" smtClean="0"/>
              <a:t>Пацијент се НЕ враћа код изабраног лекара по упуте по препоруци лекара специјалисте</a:t>
            </a:r>
          </a:p>
          <a:p>
            <a:r>
              <a:rPr lang="sr-Cyrl-RS" dirty="0" smtClean="0"/>
              <a:t>Лекар специјалиста даје упуте са термином за даља испитивања пациејнта, како унутар здравствене установе, тако и изван своје здравствене установе</a:t>
            </a:r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1524000"/>
            <a:ext cx="1328804" cy="1328804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3243196"/>
            <a:ext cx="1328804" cy="1328804"/>
          </a:xfrm>
          <a:prstGeom prst="rect">
            <a:avLst/>
          </a:prstGeom>
        </p:spPr>
      </p:pic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4953000"/>
            <a:ext cx="1328804" cy="1328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579119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2362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III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411033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II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urved Connector 9"/>
          <p:cNvCxnSpPr>
            <a:stCxn id="5" idx="1"/>
            <a:endCxn id="6" idx="1"/>
          </p:cNvCxnSpPr>
          <p:nvPr/>
        </p:nvCxnSpPr>
        <p:spPr>
          <a:xfrm rot="10800000" flipV="1">
            <a:off x="6781800" y="3907598"/>
            <a:ext cx="12700" cy="1709804"/>
          </a:xfrm>
          <a:prstGeom prst="curvedConnector3">
            <a:avLst>
              <a:gd name="adj1" fmla="val 346956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0800000" flipV="1">
            <a:off x="6769099" y="2362199"/>
            <a:ext cx="12700" cy="3429000"/>
          </a:xfrm>
          <a:prstGeom prst="curvedConnector3">
            <a:avLst>
              <a:gd name="adj1" fmla="val 607826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81700" y="3831110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00" b="1" dirty="0" smtClean="0">
                <a:solidFill>
                  <a:schemeClr val="bg1"/>
                </a:solidFill>
              </a:rPr>
              <a:t>Рецепти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58200" y="4837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00" b="1" dirty="0" smtClean="0">
                <a:solidFill>
                  <a:schemeClr val="bg1"/>
                </a:solidFill>
              </a:rPr>
              <a:t>Упути </a:t>
            </a:r>
            <a:endParaRPr lang="en-US" sz="900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446202" y="6477000"/>
            <a:ext cx="13167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10500" y="6246168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00" b="1" dirty="0" smtClean="0">
                <a:solidFill>
                  <a:schemeClr val="bg1"/>
                </a:solidFill>
              </a:rPr>
              <a:t>Рецепти</a:t>
            </a:r>
            <a:endParaRPr lang="en-US" sz="900" b="1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8436802" y="1882064"/>
            <a:ext cx="0" cy="1883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8436802" y="4110334"/>
            <a:ext cx="0" cy="16808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458200" y="2708449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00" b="1" dirty="0" smtClean="0">
                <a:solidFill>
                  <a:schemeClr val="bg1"/>
                </a:solidFill>
              </a:rPr>
              <a:t>Упути 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rgbClr val="48626F"/>
      </a:dk1>
      <a:lt1>
        <a:srgbClr val="F7941E"/>
      </a:lt1>
      <a:dk2>
        <a:srgbClr val="48626F"/>
      </a:dk2>
      <a:lt2>
        <a:srgbClr val="03BFD7"/>
      </a:lt2>
      <a:accent1>
        <a:srgbClr val="48626F"/>
      </a:accent1>
      <a:accent2>
        <a:srgbClr val="03BFD7"/>
      </a:accent2>
      <a:accent3>
        <a:srgbClr val="F7941E"/>
      </a:accent3>
      <a:accent4>
        <a:srgbClr val="48626F"/>
      </a:accent4>
      <a:accent5>
        <a:srgbClr val="03BFD7"/>
      </a:accent5>
      <a:accent6>
        <a:srgbClr val="F7941E"/>
      </a:accent6>
      <a:hlink>
        <a:srgbClr val="48626F"/>
      </a:hlink>
      <a:folHlink>
        <a:srgbClr val="03BF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1831</TotalTime>
  <Words>1059</Words>
  <Application>Microsoft Office PowerPoint</Application>
  <PresentationFormat>On-screen Show (4:3)</PresentationFormat>
  <Paragraphs>183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Интегрисани здравствени информациони систем</vt:lpstr>
      <vt:lpstr>ЗДРАВСТВЕНИ СИСТЕМ И ПРАВИЛА УПУЋИВАЊА ПАЦИЈЕНТА У РЕПУБЛИЦИ СрбијИ</vt:lpstr>
      <vt:lpstr>Недостаци здравственог система</vt:lpstr>
      <vt:lpstr>Недостаци здравственог система</vt:lpstr>
      <vt:lpstr>Нови концепт рада у здравственИМ установАМА</vt:lpstr>
      <vt:lpstr>ЕлектронскИ МедицинскИ Досије (емд)</vt:lpstr>
      <vt:lpstr>Имплементација</vt:lpstr>
      <vt:lpstr>Контакт центри</vt:lpstr>
      <vt:lpstr>Повољности  система</vt:lpstr>
      <vt:lpstr>Повољности  система</vt:lpstr>
      <vt:lpstr>Модул за извештаје и бизнис интелегенцију</vt:lpstr>
      <vt:lpstr>Опште подАЦИ за Мој ТерМин – ПРОЈЕКАТ РЕПУБЛИКЕ МакедонијЕ</vt:lpstr>
      <vt:lpstr>Рецепти – занимљиви извештаји</vt:lpstr>
      <vt:lpstr>ПросечАН БРОЈ прЕПИСАНИХ  рецепАТА по данИМА У НЕДЕЉИ</vt:lpstr>
      <vt:lpstr>Проценат прЕПИСАних рецепАта по старосној  СТРУКТУРИ</vt:lpstr>
      <vt:lpstr>Реализација рецепАта - ПОРЕЂЕЊЕ  пензионерА и ЛИЦА МЛАЂИХ ОД 30 ГОДИНА у Скопљу</vt:lpstr>
      <vt:lpstr>Преписана терапија по дијагнозаМА</vt:lpstr>
      <vt:lpstr>Креирани упути по данИМА У НЕДЕЉИ</vt:lpstr>
      <vt:lpstr>Креирани упути по старосној структури</vt:lpstr>
      <vt:lpstr>Расподела креираних упута по  сатима</vt:lpstr>
      <vt:lpstr>Проценат Реализованих упута по  сат (Специјалистичка дејност)</vt:lpstr>
      <vt:lpstr>Број упута ЗА  специјалност/апарат</vt:lpstr>
      <vt:lpstr>SNAPSHOT LIVE DASHBOARD ПРОЈЕКТА  МОЈ ТЕРМИН У РЕПУБЛИЦИ МАКЕДОНИЈИ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marijana</dc:creator>
  <cp:lastModifiedBy>Valentina Čolić</cp:lastModifiedBy>
  <cp:revision>71</cp:revision>
  <dcterms:created xsi:type="dcterms:W3CDTF">2016-03-22T21:06:45Z</dcterms:created>
  <dcterms:modified xsi:type="dcterms:W3CDTF">2016-05-10T13:29:10Z</dcterms:modified>
</cp:coreProperties>
</file>