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65" r:id="rId4"/>
    <p:sldId id="275" r:id="rId5"/>
    <p:sldId id="276" r:id="rId6"/>
    <p:sldId id="277" r:id="rId7"/>
    <p:sldId id="278" r:id="rId8"/>
    <p:sldId id="285" r:id="rId9"/>
    <p:sldId id="279" r:id="rId10"/>
    <p:sldId id="280" r:id="rId11"/>
    <p:sldId id="286" r:id="rId12"/>
    <p:sldId id="266" r:id="rId13"/>
    <p:sldId id="268" r:id="rId14"/>
    <p:sldId id="281" r:id="rId15"/>
    <p:sldId id="282" r:id="rId16"/>
    <p:sldId id="283" r:id="rId17"/>
    <p:sldId id="287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2" autoAdjust="0"/>
    <p:restoredTop sz="94660"/>
  </p:normalViewPr>
  <p:slideViewPr>
    <p:cSldViewPr showGuides="1">
      <p:cViewPr>
        <p:scale>
          <a:sx n="76" d="100"/>
          <a:sy n="76" d="100"/>
        </p:scale>
        <p:origin x="-84" y="-59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93569553805775E-2"/>
          <c:y val="0.2796584281131525"/>
          <c:w val="0.69554658792650914"/>
          <c:h val="0.61799795858850981"/>
        </c:manualLayout>
      </c:layout>
      <c:pie3DChart>
        <c:varyColors val="1"/>
        <c:ser>
          <c:idx val="0"/>
          <c:order val="0"/>
          <c:tx>
            <c:strRef>
              <c:f>'Графикон 4'!$L$8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-1.641382327209099E-2"/>
                  <c:y val="2.8670166229221347E-2"/>
                </c:manualLayout>
              </c:layout>
              <c:numFmt formatCode="0.0%" sourceLinked="0"/>
              <c:spPr>
                <a:solidFill>
                  <a:schemeClr val="bg1">
                    <a:lumMod val="95000"/>
                  </a:schemeClr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559864391951006E-2"/>
                  <c:y val="4.9521361913094197E-2"/>
                </c:manualLayout>
              </c:layout>
              <c:numFmt formatCode="0.0%" sourceLinked="0"/>
              <c:spPr>
                <a:solidFill>
                  <a:schemeClr val="bg1">
                    <a:lumMod val="95000"/>
                  </a:schemeClr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solidFill>
                <a:schemeClr val="bg1">
                  <a:lumMod val="95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'Графикон 4'!$M$1:$R$1</c:f>
              <c:strCache>
                <c:ptCount val="6"/>
                <c:pt idx="0">
                  <c:v>P1 (%)</c:v>
                </c:pt>
                <c:pt idx="1">
                  <c:v>P2 (%)</c:v>
                </c:pt>
                <c:pt idx="2">
                  <c:v>R (%)</c:v>
                </c:pt>
                <c:pt idx="3">
                  <c:v>I (%)</c:v>
                </c:pt>
                <c:pt idx="4">
                  <c:v>S (%)</c:v>
                </c:pt>
                <c:pt idx="5">
                  <c:v>A (%)</c:v>
                </c:pt>
              </c:strCache>
            </c:strRef>
          </c:cat>
          <c:val>
            <c:numRef>
              <c:f>'Графикон 4'!$M$8:$R$8</c:f>
              <c:numCache>
                <c:formatCode>0.0%</c:formatCode>
                <c:ptCount val="6"/>
                <c:pt idx="0">
                  <c:v>1.6762773233203701E-2</c:v>
                </c:pt>
                <c:pt idx="1">
                  <c:v>7.9603057529837734E-2</c:v>
                </c:pt>
                <c:pt idx="2">
                  <c:v>4.7740378168164142E-2</c:v>
                </c:pt>
                <c:pt idx="3">
                  <c:v>0.18095748960708061</c:v>
                </c:pt>
                <c:pt idx="4">
                  <c:v>0.40219927584819631</c:v>
                </c:pt>
                <c:pt idx="5">
                  <c:v>0.27273702561351748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92659094530116659"/>
          <c:y val="0.37704380190181147"/>
          <c:w val="6.2759427435787773E-2"/>
          <c:h val="0.25684135794501095"/>
        </c:manualLayout>
      </c:layout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/>
              <a:t>Систематизације - степен попуњенсти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Sheet1!$B$6:$B$7</c:f>
              <c:strCache>
                <c:ptCount val="2"/>
                <c:pt idx="0">
                  <c:v>попуњена радна места</c:v>
                </c:pt>
                <c:pt idx="1">
                  <c:v>упражњена радна места</c:v>
                </c:pt>
              </c:strCache>
            </c:strRef>
          </c:cat>
          <c:val>
            <c:numRef>
              <c:f>Sheet1!$C$6:$C$7</c:f>
              <c:numCache>
                <c:formatCode>General</c:formatCode>
                <c:ptCount val="2"/>
                <c:pt idx="0">
                  <c:v>28341</c:v>
                </c:pt>
                <c:pt idx="1">
                  <c:v>4892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4/4/2016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4/4/2016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4/4/2016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4/4/2016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4/4/2016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4/4/2016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4/4/2016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4/4/2016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4/4/2016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4/4/2016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4/4/2016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4/4/2016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en-US"/>
              <a:pPr/>
              <a:t>4/4/2016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Како  је организована </a:t>
            </a:r>
            <a:r>
              <a:rPr lang="sr-Cyrl-RS" smtClean="0"/>
              <a:t>државна </a:t>
            </a:r>
            <a:r>
              <a:rPr lang="sr-Cyrl-RS" smtClean="0"/>
              <a:t>управа у </a:t>
            </a:r>
            <a:r>
              <a:rPr lang="sr-Cyrl-RS" dirty="0" smtClean="0"/>
              <a:t>Србији?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Прелиминарни резултати из хоризонталне функционалне анализе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65212" y="5156199"/>
            <a:ext cx="5029201" cy="139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dirty="0" smtClean="0"/>
              <a:t>Срђан Свирчев, Специјалиста за јавни сектор – Светска банка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Препоруке везане за типове функција и запослене према типу функција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r-Cyrl-R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ПРОФИЛИСАЊЕ ИНСТИТУЦИЈА </a:t>
            </a:r>
            <a:r>
              <a:rPr lang="sr-Cyrl-R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дефинисање категорије функција које преовлађују за сваки тип институције – проистиче из дефинисане сврхе:</a:t>
            </a:r>
          </a:p>
          <a:p>
            <a:pPr lvl="1">
              <a:defRPr/>
            </a:pPr>
            <a:r>
              <a:rPr lang="sr-Cyrl-R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СВ – А, </a:t>
            </a:r>
            <a:r>
              <a:rPr lang="sr-Cyrl-R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</a:t>
            </a:r>
            <a:endParaRPr lang="sr-Cyrl-R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defRPr/>
            </a:pPr>
            <a:r>
              <a:rPr lang="sr-Cyrl-R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 – П1, П2, И, Р</a:t>
            </a:r>
          </a:p>
          <a:p>
            <a:pPr lvl="1">
              <a:defRPr/>
            </a:pPr>
            <a:r>
              <a:rPr lang="sr-Cyrl-R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ОУС – И, Р, </a:t>
            </a:r>
            <a:r>
              <a:rPr lang="sr-Cyrl-R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</a:t>
            </a:r>
            <a:endParaRPr lang="sr-Cyrl-R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defRPr/>
            </a:pPr>
            <a:r>
              <a:rPr lang="sr-Cyrl-R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 – </a:t>
            </a:r>
            <a:r>
              <a:rPr lang="sr-Cyrl-R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У, </a:t>
            </a:r>
            <a:r>
              <a:rPr lang="sr-Cyrl-R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</a:t>
            </a:r>
          </a:p>
          <a:p>
            <a:pPr lvl="1">
              <a:defRPr/>
            </a:pPr>
            <a:r>
              <a:rPr lang="sr-Cyrl-R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ЈА – </a:t>
            </a:r>
            <a:r>
              <a:rPr lang="sr-Cyrl-R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У,Р</a:t>
            </a:r>
            <a:endParaRPr lang="sr-Cyrl-R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defRPr/>
            </a:pPr>
            <a:r>
              <a:rPr lang="sr-Cyrl-R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ЈУ - </a:t>
            </a:r>
            <a:r>
              <a:rPr lang="sr-Cyrl-R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</a:t>
            </a:r>
            <a:endParaRPr lang="fr-C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6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Основна и пратећа делатност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7612" y="2122776"/>
            <a:ext cx="8686800" cy="412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Број руководилаца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5105400" cy="4191000"/>
          </a:xfrm>
        </p:spPr>
        <p:txBody>
          <a:bodyPr/>
          <a:lstStyle/>
          <a:p>
            <a:r>
              <a:rPr lang="sr-Cyrl-RS" dirty="0" smtClean="0"/>
              <a:t>На једног руководиоца долази у просеку 5,3 запослена</a:t>
            </a:r>
            <a:endParaRPr lang="en-US" dirty="0" smtClean="0"/>
          </a:p>
          <a:p>
            <a:r>
              <a:rPr lang="sr-Cyrl-RS" dirty="0" smtClean="0"/>
              <a:t>У институцијама са малим бројем запослених је тај однос близу 1:3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199499"/>
              </p:ext>
            </p:extLst>
          </p:nvPr>
        </p:nvGraphicFramePr>
        <p:xfrm>
          <a:off x="6627812" y="1807464"/>
          <a:ext cx="2703428" cy="32979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0126"/>
                <a:gridCol w="1203302"/>
              </a:tblGrid>
              <a:tr h="8994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Garamond" panose="02020404030301010803" pitchFamily="18" charset="0"/>
                        </a:rPr>
                        <a:t>Тип</a:t>
                      </a:r>
                      <a:r>
                        <a:rPr lang="sr-Cyrl-RS" sz="1200" b="1" baseline="0" dirty="0" smtClean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Garamond" panose="02020404030301010803" pitchFamily="18" charset="0"/>
                        </a:rPr>
                        <a:t> институције</a:t>
                      </a:r>
                      <a:endParaRPr lang="en-US" sz="1200" b="1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Број</a:t>
                      </a:r>
                      <a:r>
                        <a:rPr lang="sr-Cyrl-R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извршилаца </a:t>
                      </a:r>
                      <a:endParaRPr lang="en-US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98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</a:rPr>
                        <a:t>МИН</a:t>
                      </a:r>
                      <a:endParaRPr lang="en-US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3.9</a:t>
                      </a:r>
                      <a:endParaRPr lang="en-US" sz="11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98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</a:rPr>
                        <a:t>ПО</a:t>
                      </a:r>
                      <a:endParaRPr lang="en-US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6.5</a:t>
                      </a:r>
                      <a:endParaRPr lang="en-US" sz="11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98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</a:rPr>
                        <a:t>ОУС</a:t>
                      </a:r>
                      <a:endParaRPr lang="en-US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4.8</a:t>
                      </a:r>
                      <a:endParaRPr lang="en-US" sz="11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98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</a:rPr>
                        <a:t>СВ</a:t>
                      </a:r>
                      <a:endParaRPr lang="en-US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6.0</a:t>
                      </a:r>
                      <a:endParaRPr lang="en-US" sz="11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98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</a:rPr>
                        <a:t>ЈА</a:t>
                      </a:r>
                      <a:endParaRPr lang="en-US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7.1</a:t>
                      </a:r>
                      <a:endParaRPr lang="en-US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98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</a:rPr>
                        <a:t>ЈУ</a:t>
                      </a:r>
                      <a:endParaRPr lang="en-US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5.0</a:t>
                      </a:r>
                      <a:endParaRPr lang="en-US" sz="11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996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</a:rPr>
                        <a:t>Просек</a:t>
                      </a:r>
                      <a:endParaRPr lang="en-US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5.3</a:t>
                      </a:r>
                      <a:endParaRPr lang="en-US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25637"/>
              </p:ext>
            </p:extLst>
          </p:nvPr>
        </p:nvGraphicFramePr>
        <p:xfrm>
          <a:off x="684212" y="3748720"/>
          <a:ext cx="5690870" cy="2499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0220"/>
                <a:gridCol w="2660650"/>
              </a:tblGrid>
              <a:tr h="446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Величина</a:t>
                      </a:r>
                      <a:r>
                        <a:rPr lang="sr-Cyrl-R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институтције</a:t>
                      </a:r>
                      <a:endParaRPr lang="en-US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</a:rPr>
                        <a:t>Број</a:t>
                      </a:r>
                      <a:r>
                        <a:rPr lang="sr-Cyrl-RS" sz="1200" baseline="0" dirty="0" smtClean="0">
                          <a:effectLst/>
                        </a:rPr>
                        <a:t> извршилаца</a:t>
                      </a:r>
                      <a:endParaRPr lang="en-US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06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</a:rPr>
                        <a:t>До 50 запослених</a:t>
                      </a:r>
                      <a:endParaRPr lang="en-US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3.1</a:t>
                      </a:r>
                      <a:endParaRPr lang="en-US" sz="11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106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</a:rPr>
                        <a:t>51 - 100</a:t>
                      </a:r>
                      <a:r>
                        <a:rPr lang="sr-Cyrl-RS" sz="1200" baseline="0" dirty="0" smtClean="0">
                          <a:effectLst/>
                        </a:rPr>
                        <a:t> заполсених</a:t>
                      </a:r>
                      <a:endParaRPr lang="en-US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3.1</a:t>
                      </a:r>
                      <a:endParaRPr lang="en-US" sz="11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106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101-200 </a:t>
                      </a:r>
                      <a:r>
                        <a:rPr lang="sr-Cyrl-RS" sz="1200" dirty="0" smtClean="0">
                          <a:effectLst/>
                        </a:rPr>
                        <a:t>запослених</a:t>
                      </a:r>
                      <a:endParaRPr lang="en-US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3.7</a:t>
                      </a:r>
                      <a:endParaRPr lang="en-US" sz="11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106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</a:rPr>
                        <a:t>Преко 200 запослених</a:t>
                      </a:r>
                      <a:endParaRPr lang="en-US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5.8</a:t>
                      </a:r>
                      <a:endParaRPr lang="en-US" sz="11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106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</a:rPr>
                        <a:t>Просек</a:t>
                      </a:r>
                      <a:endParaRPr lang="en-US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5.3</a:t>
                      </a:r>
                      <a:endParaRPr lang="en-US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26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Попуњеност радних места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2810426"/>
              </p:ext>
            </p:extLst>
          </p:nvPr>
        </p:nvGraphicFramePr>
        <p:xfrm>
          <a:off x="912812" y="2057400"/>
          <a:ext cx="7467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322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Стандардне заједничке функције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870843"/>
              </p:ext>
            </p:extLst>
          </p:nvPr>
        </p:nvGraphicFramePr>
        <p:xfrm>
          <a:off x="1903412" y="1828800"/>
          <a:ext cx="5874569" cy="4495795"/>
        </p:xfrm>
        <a:graphic>
          <a:graphicData uri="http://schemas.openxmlformats.org/drawingml/2006/table">
            <a:tbl>
              <a:tblPr/>
              <a:tblGrid>
                <a:gridCol w="2566364"/>
                <a:gridCol w="1102735"/>
                <a:gridCol w="1102735"/>
                <a:gridCol w="1102735"/>
              </a:tblGrid>
              <a:tr h="623181"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Врста </a:t>
                      </a:r>
                      <a:br>
                        <a:rPr lang="sr-Cyrl-R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sr-Cyrl-R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функције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Стално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Друге </a:t>
                      </a:r>
                      <a:br>
                        <a:rPr lang="sr-Cyrl-R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sr-Cyrl-R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основе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Укупно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296752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Руковођење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52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Пројекти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52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Међународна сарадња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52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Евиденције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52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Стандарди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52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Финансије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1.431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96752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ХР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96752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Набавке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52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Информисање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52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Ревизија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52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ИКТ подршка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6752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Администрација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2.519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3.193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11590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Логистика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26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Преклапање функција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1828800"/>
            <a:ext cx="10591800" cy="4191000"/>
          </a:xfrm>
        </p:spPr>
        <p:txBody>
          <a:bodyPr>
            <a:noAutofit/>
          </a:bodyPr>
          <a:lstStyle/>
          <a:p>
            <a:r>
              <a:rPr lang="sr-Cyrl-RS" sz="1800" dirty="0"/>
              <a:t>Идентификовано преко 20 потенцијалних области у којим постоји могућност преклапања на којима учествује преко 800 запослених</a:t>
            </a:r>
          </a:p>
          <a:p>
            <a:r>
              <a:rPr lang="sr-Cyrl-RS" sz="1800" dirty="0"/>
              <a:t>Примери:</a:t>
            </a:r>
          </a:p>
          <a:p>
            <a:pPr lvl="1"/>
            <a:r>
              <a:rPr lang="sr-Cyrl-RS" dirty="0"/>
              <a:t>Развој предузетништва (област за коју је тренутно задужено Министарство привреде, НСЗ и НАРР)</a:t>
            </a:r>
          </a:p>
          <a:p>
            <a:pPr lvl="1"/>
            <a:r>
              <a:rPr lang="sr-Cyrl-RS" dirty="0"/>
              <a:t>Људска и мањинска права (МДУЛС и Канцеларија)</a:t>
            </a:r>
          </a:p>
          <a:p>
            <a:pPr lvl="1"/>
            <a:r>
              <a:rPr lang="ru-RU" dirty="0"/>
              <a:t>Решавање имовинско правног статуса непокретне имовине (НСЗ, Дирекција за имовину, и други органи)</a:t>
            </a:r>
          </a:p>
          <a:p>
            <a:pPr lvl="1"/>
            <a:r>
              <a:rPr lang="ru-RU" dirty="0"/>
              <a:t>Планирање, координација и реализација услуге превоза (УЗЗПРО, други органи)</a:t>
            </a:r>
          </a:p>
          <a:p>
            <a:pPr lvl="1"/>
            <a:r>
              <a:rPr lang="ru-RU" dirty="0"/>
              <a:t>Заштита и контрола од пожара (велики број органа)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95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Препоруке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r-Cyrl-RS" sz="2400" dirty="0"/>
              <a:t>Обезбедити однос основне и пратеће делатности на ниво 80:20 у свим </a:t>
            </a:r>
            <a:r>
              <a:rPr lang="sr-Cyrl-RS" sz="2400" dirty="0" smtClean="0"/>
              <a:t>институцијама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2400" dirty="0" smtClean="0"/>
              <a:t>Преиспитати </a:t>
            </a:r>
            <a:r>
              <a:rPr lang="sr-Cyrl-RS" sz="2400" dirty="0"/>
              <a:t>потребу за постојећим нивоима хијерархије и </a:t>
            </a:r>
            <a:r>
              <a:rPr lang="sr-Cyrl-RS" sz="2400" dirty="0" smtClean="0"/>
              <a:t>увести однос 1:8</a:t>
            </a:r>
            <a:endParaRPr lang="sr-Cyrl-RS" sz="2400" dirty="0"/>
          </a:p>
          <a:p>
            <a:pPr marL="514350" indent="-514350">
              <a:buFont typeface="+mj-lt"/>
              <a:buAutoNum type="arabicPeriod"/>
            </a:pPr>
            <a:r>
              <a:rPr lang="sr-Cyrl-RS" sz="2400" dirty="0"/>
              <a:t>Увести процес одобравања ’’Правилника о систематизацији</a:t>
            </a:r>
            <a:r>
              <a:rPr lang="sr-Cyrl-RS" sz="2400" dirty="0" smtClean="0"/>
              <a:t>’’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sr-Cyrl-RS" sz="2400" dirty="0"/>
              <a:t>’’Уредба о начелима’’ мора бити обавезујућа  за све </a:t>
            </a:r>
            <a:r>
              <a:rPr lang="sr-Cyrl-RS" sz="2400" dirty="0" smtClean="0"/>
              <a:t>институције</a:t>
            </a:r>
            <a:endParaRPr lang="sr-Cyrl-RS" sz="2400" dirty="0"/>
          </a:p>
          <a:p>
            <a:pPr marL="514350" indent="-514350">
              <a:buFont typeface="+mj-lt"/>
              <a:buAutoNum type="arabicPeriod" startAt="4"/>
            </a:pPr>
            <a:r>
              <a:rPr lang="sr-Cyrl-RS" sz="2400" dirty="0"/>
              <a:t>Анализирати све функције пратеће </a:t>
            </a:r>
            <a:r>
              <a:rPr lang="sr-Cyrl-RS" sz="2400" dirty="0" smtClean="0"/>
              <a:t>делатности и функције које се дуплирају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fr-C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1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Сврха хоризонталне функционалне анализе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84960" y="1828800"/>
            <a:ext cx="8686801" cy="4191000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sr-Cyrl-RS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Хоризонтална функционална анализа представља аналитички допринос за даље реформе на следећи начин:</a:t>
            </a:r>
          </a:p>
          <a:p>
            <a:pPr>
              <a:defRPr/>
            </a:pPr>
            <a:r>
              <a:rPr lang="sr-Cyrl-RS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Пописом функција у изабраним институцијама у јавном сектору</a:t>
            </a:r>
          </a:p>
          <a:p>
            <a:pPr>
              <a:defRPr/>
            </a:pPr>
            <a:r>
              <a:rPr lang="sr-Cyrl-RS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Утврђивањем броја запослених према идентификованим функцијама</a:t>
            </a:r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sr-Cyrl-RS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Указивањем на преклапања и сувишне функције</a:t>
            </a:r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sr-Cyrl-RS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Идентификација области за даљу оптимизацију и реорганизацију јавног сектора</a:t>
            </a:r>
            <a:endParaRPr lang="fr-CA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533400"/>
          </a:xfrm>
        </p:spPr>
        <p:txBody>
          <a:bodyPr/>
          <a:lstStyle/>
          <a:p>
            <a:r>
              <a:rPr lang="sr-Cyrl-RS" dirty="0" smtClean="0"/>
              <a:t>Шта је анализирано?</a:t>
            </a:r>
            <a:endParaRPr lang="en-US" dirty="0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3561555" y="1060704"/>
            <a:ext cx="4114801" cy="2063496"/>
          </a:xfrm>
          <a:prstGeom prst="rect">
            <a:avLst/>
          </a:prstGeom>
          <a:solidFill>
            <a:srgbClr val="FFD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Cambria" charset="0"/>
                <a:ea typeface="ÇlÇr ñæí©" charset="0"/>
              </a:rPr>
              <a:t>SERBIAN GOVERNMENT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Cambria" charset="0"/>
                <a:ea typeface="ÇlÇr ñæí©" charset="0"/>
              </a:rPr>
              <a:t>Prime Minister, 4 deputy Prime Ministers (who are also ministers)</a:t>
            </a:r>
            <a:br>
              <a:rPr lang="en-US" sz="1000" dirty="0">
                <a:latin typeface="Cambria" charset="0"/>
                <a:ea typeface="ÇlÇr ñæí©" charset="0"/>
              </a:rPr>
            </a:br>
            <a:r>
              <a:rPr lang="en-US" sz="1000" dirty="0">
                <a:latin typeface="Cambria" charset="0"/>
                <a:ea typeface="ÇlÇr ñæí©" charset="0"/>
              </a:rPr>
              <a:t>altogether 18 ministers, out of whom 2 are without a portfolio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Cambria" charset="0"/>
                <a:ea typeface="ÇlÇr ñæí©" charset="0"/>
              </a:rPr>
              <a:t>GOVERNMENT SERVICES: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Times New Roman" charset="0"/>
                <a:ea typeface="MS Mincho" charset="0"/>
              </a:rPr>
              <a:t>1.General Secretariat of the Government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Times New Roman" charset="0"/>
                <a:ea typeface="MS Mincho" charset="0"/>
              </a:rPr>
              <a:t>2.European Integration Office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Times New Roman" charset="0"/>
                <a:ea typeface="MS Mincho" charset="0"/>
              </a:rPr>
              <a:t>3.Audit Authority Office of EU funds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Times New Roman" charset="0"/>
                <a:ea typeface="MS Mincho" charset="0"/>
              </a:rPr>
              <a:t>4.Office for Cooperation with Media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Times New Roman" charset="0"/>
                <a:ea typeface="MS Mincho" charset="0"/>
              </a:rPr>
              <a:t>5.Office for Flood Affected Areas Assistance and Recovery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Times New Roman" charset="0"/>
                <a:ea typeface="MS Mincho" charset="0"/>
              </a:rPr>
              <a:t>6.Republican Authority for Mutual Services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Times New Roman" charset="0"/>
                <a:ea typeface="MS Mincho" charset="0"/>
              </a:rPr>
              <a:t>7.Office for Human and Minority Rights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Times New Roman" charset="0"/>
                <a:ea typeface="MS Mincho" charset="0"/>
              </a:rPr>
              <a:t>8.Office for Cooperation with Civil Society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Times New Roman" charset="0"/>
                <a:ea typeface="MS Mincho" charset="0"/>
              </a:rPr>
              <a:t>9.Air Force Office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Times New Roman" charset="0"/>
                <a:ea typeface="MS Mincho" charset="0"/>
              </a:rPr>
              <a:t>10.Human Resource Management Service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latin typeface="Times New Roman" charset="0"/>
              <a:ea typeface="ÇlÇr ñæí©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390524" y="1751152"/>
            <a:ext cx="2847975" cy="4898744"/>
          </a:xfrm>
          <a:prstGeom prst="rect">
            <a:avLst/>
          </a:prstGeom>
          <a:solidFill>
            <a:srgbClr val="9DC3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Cambria" charset="0"/>
                <a:ea typeface="ÇlÇr ñæí©" charset="0"/>
              </a:rPr>
              <a:t>PUBLIC INSTITUTIONS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latin typeface="Times New Roman" charset="0"/>
              <a:ea typeface="ÇlÇr ñæí©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Times New Roman" charset="0"/>
                <a:ea typeface="MS Mincho" charset="0"/>
              </a:rPr>
              <a:t>1.Serbian Institute of Sports and Sports Medicine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Times New Roman" charset="0"/>
                <a:ea typeface="MS Mincho" charset="0"/>
              </a:rPr>
              <a:t>2.Tourist Organization of Serbia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Times New Roman" charset="0"/>
                <a:ea typeface="MS Mincho" charset="0"/>
              </a:rPr>
              <a:t>3.Serbian Standardization Institute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Times New Roman" charset="0"/>
                <a:ea typeface="MS Mincho" charset="0"/>
              </a:rPr>
              <a:t>4.Institute for Protection of Nature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Times New Roman" charset="0"/>
                <a:ea typeface="MS Mincho" charset="0"/>
              </a:rPr>
              <a:t>5.Institute for Improvement of Education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Times New Roman" charset="0"/>
                <a:ea typeface="MS Mincho" charset="0"/>
              </a:rPr>
              <a:t>6.Institute for Education Quality and Evaluation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Times New Roman" charset="0"/>
                <a:ea typeface="MS Mincho" charset="0"/>
              </a:rPr>
              <a:t>7.Solidarity Fund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Times New Roman" charset="0"/>
                <a:ea typeface="MS Mincho" charset="0"/>
              </a:rPr>
              <a:t>8.Accreditation Body of Serbia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latin typeface="Times New Roman" charset="0"/>
              <a:ea typeface="ÇlÇr ñæí©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Cambria" charset="0"/>
                <a:ea typeface="ÇlÇr ñæí©" charset="0"/>
              </a:rPr>
              <a:t>INSTITUTIONS OF MANDATORY SOCIAL INSURANCE: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latin typeface="Cambria" charset="0"/>
              <a:ea typeface="ÇlÇr ñæí©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Cambria" charset="0"/>
                <a:ea typeface="ÇlÇr ñæí©" charset="0"/>
              </a:rPr>
              <a:t>9.    Health Insurance Fund</a:t>
            </a:r>
            <a:endParaRPr lang="en-US" sz="1000" dirty="0">
              <a:latin typeface="Times New Roman" charset="0"/>
              <a:ea typeface="ÇlÇr ñæí©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Cambria" charset="0"/>
                <a:ea typeface="ÇlÇr ñæí©" charset="0"/>
              </a:rPr>
              <a:t>10.  Pension and Disability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Cambria" charset="0"/>
                <a:ea typeface="ÇlÇr ñæí©" charset="0"/>
              </a:rPr>
              <a:t>       Insurance Fund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Cambria" charset="0"/>
                <a:ea typeface="ÇlÇr ñæí©" charset="0"/>
              </a:rPr>
              <a:t>11.  National Employment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Cambria" charset="0"/>
                <a:ea typeface="ÇlÇr ñæí©" charset="0"/>
              </a:rPr>
              <a:t>       Service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1555" y="3196218"/>
            <a:ext cx="2151605" cy="3617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3160" y="3182892"/>
            <a:ext cx="2050472" cy="36313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99412" y="1751151"/>
            <a:ext cx="2877345" cy="489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9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Фокус анализе?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1828800"/>
            <a:ext cx="5562600" cy="4191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r-Cyrl-R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дефинисање сврхе за сваки тип институција</a:t>
            </a:r>
          </a:p>
          <a:p>
            <a:pPr>
              <a:defRPr/>
            </a:pPr>
            <a:r>
              <a:rPr lang="sr-Cyrl-R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категорије </a:t>
            </a:r>
            <a:r>
              <a:rPr lang="sr-Cyrl-R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функција</a:t>
            </a:r>
          </a:p>
          <a:p>
            <a:pPr>
              <a:defRPr/>
            </a:pPr>
            <a:r>
              <a:rPr lang="sr-Cyrl-R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учешће категорија функција</a:t>
            </a:r>
          </a:p>
          <a:p>
            <a:pPr>
              <a:defRPr/>
            </a:pPr>
            <a:r>
              <a:rPr lang="sr-Cyrl-R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основна </a:t>
            </a:r>
            <a:r>
              <a:rPr lang="sr-Cyrl-R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пратећа </a:t>
            </a:r>
            <a:r>
              <a:rPr lang="sr-Cyrl-R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делатност</a:t>
            </a:r>
          </a:p>
          <a:p>
            <a:pPr marL="45720" indent="0">
              <a:buNone/>
            </a:pP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18212" y="1828800"/>
            <a:ext cx="5562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r-Cyrl-R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руководиоци</a:t>
            </a:r>
          </a:p>
          <a:p>
            <a:pPr>
              <a:defRPr/>
            </a:pPr>
            <a:r>
              <a:rPr lang="sr-Cyrl-R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попуњеност </a:t>
            </a:r>
            <a:r>
              <a:rPr lang="sr-Cyrl-R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радних места</a:t>
            </a:r>
          </a:p>
          <a:p>
            <a:pPr>
              <a:defRPr/>
            </a:pPr>
            <a:r>
              <a:rPr lang="sr-Cyrl-R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стандардне/заједничке </a:t>
            </a:r>
            <a:r>
              <a:rPr lang="sr-Cyrl-R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функције</a:t>
            </a:r>
          </a:p>
          <a:p>
            <a:pPr>
              <a:defRPr/>
            </a:pPr>
            <a:r>
              <a:rPr lang="sr-Cyrl-R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области </a:t>
            </a:r>
            <a:r>
              <a:rPr lang="sr-Cyrl-R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преклапања ф-ја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29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Типови и сврха институција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676400"/>
            <a:ext cx="9372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b="1" dirty="0" smtClean="0"/>
              <a:t>СВ</a:t>
            </a:r>
            <a:r>
              <a:rPr lang="sr-Cyrl-RS" dirty="0" smtClean="0"/>
              <a:t> - </a:t>
            </a:r>
            <a:r>
              <a:rPr lang="en-US" dirty="0" err="1" smtClean="0"/>
              <a:t>Пружање</a:t>
            </a:r>
            <a:r>
              <a:rPr lang="en-US" dirty="0" smtClean="0"/>
              <a:t> </a:t>
            </a:r>
            <a:r>
              <a:rPr lang="en-US" dirty="0" err="1"/>
              <a:t>стручне</a:t>
            </a:r>
            <a:r>
              <a:rPr lang="en-US" dirty="0"/>
              <a:t> и </a:t>
            </a:r>
            <a:r>
              <a:rPr lang="en-US" dirty="0" err="1"/>
              <a:t>техничке</a:t>
            </a:r>
            <a:r>
              <a:rPr lang="en-US" dirty="0"/>
              <a:t> </a:t>
            </a:r>
            <a:r>
              <a:rPr lang="en-US" dirty="0" err="1"/>
              <a:t>подршке</a:t>
            </a:r>
            <a:r>
              <a:rPr lang="en-US" dirty="0"/>
              <a:t> </a:t>
            </a:r>
            <a:r>
              <a:rPr lang="en-US" dirty="0" err="1"/>
              <a:t>Влади</a:t>
            </a:r>
            <a:r>
              <a:rPr lang="en-US" dirty="0"/>
              <a:t> и </a:t>
            </a:r>
            <a:r>
              <a:rPr lang="en-US" dirty="0" err="1"/>
              <a:t>органима</a:t>
            </a:r>
            <a:r>
              <a:rPr lang="en-US" dirty="0"/>
              <a:t> </a:t>
            </a:r>
            <a:r>
              <a:rPr lang="en-US" dirty="0" err="1"/>
              <a:t>државне</a:t>
            </a:r>
            <a:r>
              <a:rPr lang="en-US" dirty="0"/>
              <a:t> </a:t>
            </a:r>
            <a:r>
              <a:rPr lang="en-US" dirty="0" err="1"/>
              <a:t>управе</a:t>
            </a:r>
            <a:r>
              <a:rPr lang="en-US" dirty="0"/>
              <a:t> у </a:t>
            </a:r>
            <a:r>
              <a:rPr lang="en-US" dirty="0" err="1"/>
              <a:t>пословима</a:t>
            </a:r>
            <a:r>
              <a:rPr lang="en-US" dirty="0"/>
              <a:t> </a:t>
            </a:r>
            <a:r>
              <a:rPr lang="en-US" dirty="0" err="1"/>
              <a:t>од</a:t>
            </a:r>
            <a:r>
              <a:rPr lang="en-US" dirty="0"/>
              <a:t> </a:t>
            </a:r>
            <a:r>
              <a:rPr lang="en-US" dirty="0" err="1"/>
              <a:t>заједничког</a:t>
            </a:r>
            <a:r>
              <a:rPr lang="en-US" dirty="0"/>
              <a:t> </a:t>
            </a:r>
            <a:r>
              <a:rPr lang="en-US" dirty="0" err="1"/>
              <a:t>интереса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све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више</a:t>
            </a:r>
            <a:r>
              <a:rPr lang="en-US" dirty="0"/>
              <a:t> </a:t>
            </a:r>
            <a:r>
              <a:rPr lang="en-US" dirty="0" err="1"/>
              <a:t>органа</a:t>
            </a:r>
            <a:r>
              <a:rPr lang="en-US" dirty="0"/>
              <a:t> </a:t>
            </a:r>
            <a:r>
              <a:rPr lang="en-US" dirty="0" err="1"/>
              <a:t>државне</a:t>
            </a:r>
            <a:r>
              <a:rPr lang="en-US" dirty="0"/>
              <a:t> </a:t>
            </a:r>
            <a:r>
              <a:rPr lang="en-US" dirty="0" err="1"/>
              <a:t>управе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b="1" dirty="0"/>
              <a:t>МИН</a:t>
            </a:r>
            <a:r>
              <a:rPr lang="en-US" dirty="0"/>
              <a:t> </a:t>
            </a:r>
            <a:r>
              <a:rPr lang="sr-Cyrl-RS" dirty="0"/>
              <a:t>- </a:t>
            </a:r>
            <a:r>
              <a:rPr lang="en-US" dirty="0" err="1"/>
              <a:t>Обликовање</a:t>
            </a:r>
            <a:r>
              <a:rPr lang="en-US" dirty="0"/>
              <a:t> и </a:t>
            </a:r>
            <a:r>
              <a:rPr lang="en-US" dirty="0" err="1"/>
              <a:t>спровођење</a:t>
            </a:r>
            <a:r>
              <a:rPr lang="en-US" dirty="0"/>
              <a:t> </a:t>
            </a:r>
            <a:r>
              <a:rPr lang="en-US" dirty="0" err="1"/>
              <a:t>политике</a:t>
            </a:r>
            <a:r>
              <a:rPr lang="en-US" dirty="0"/>
              <a:t> </a:t>
            </a:r>
            <a:r>
              <a:rPr lang="en-US" dirty="0" err="1"/>
              <a:t>Владе</a:t>
            </a:r>
            <a:r>
              <a:rPr lang="en-US" dirty="0"/>
              <a:t> </a:t>
            </a:r>
            <a:r>
              <a:rPr lang="en-US" dirty="0" err="1"/>
              <a:t>кроз</a:t>
            </a:r>
            <a:r>
              <a:rPr lang="en-US" dirty="0"/>
              <a:t> </a:t>
            </a:r>
            <a:r>
              <a:rPr lang="en-US" dirty="0" err="1"/>
              <a:t>припрему</a:t>
            </a:r>
            <a:r>
              <a:rPr lang="en-US" dirty="0"/>
              <a:t> </a:t>
            </a:r>
            <a:r>
              <a:rPr lang="en-US" dirty="0" err="1"/>
              <a:t>прописа</a:t>
            </a:r>
            <a:r>
              <a:rPr lang="en-US" dirty="0"/>
              <a:t>, </a:t>
            </a:r>
            <a:r>
              <a:rPr lang="en-US" dirty="0" err="1"/>
              <a:t>вршење</a:t>
            </a:r>
            <a:r>
              <a:rPr lang="en-US" dirty="0"/>
              <a:t> </a:t>
            </a:r>
            <a:r>
              <a:rPr lang="en-US" dirty="0" err="1"/>
              <a:t>инспекцијског</a:t>
            </a:r>
            <a:r>
              <a:rPr lang="en-US" dirty="0"/>
              <a:t> </a:t>
            </a:r>
            <a:r>
              <a:rPr lang="en-US" dirty="0" err="1"/>
              <a:t>надзора</a:t>
            </a:r>
            <a:r>
              <a:rPr lang="en-US" dirty="0"/>
              <a:t>, </a:t>
            </a:r>
            <a:r>
              <a:rPr lang="en-US" dirty="0" err="1"/>
              <a:t>старање</a:t>
            </a:r>
            <a:r>
              <a:rPr lang="en-US" dirty="0"/>
              <a:t> о </a:t>
            </a:r>
            <a:r>
              <a:rPr lang="en-US" dirty="0" err="1"/>
              <a:t>раду</a:t>
            </a:r>
            <a:r>
              <a:rPr lang="en-US" dirty="0"/>
              <a:t> </a:t>
            </a:r>
            <a:r>
              <a:rPr lang="en-US" dirty="0" err="1"/>
              <a:t>јавних</a:t>
            </a:r>
            <a:r>
              <a:rPr lang="en-US" dirty="0"/>
              <a:t> </a:t>
            </a:r>
            <a:r>
              <a:rPr lang="en-US" dirty="0" err="1"/>
              <a:t>служби</a:t>
            </a:r>
            <a:r>
              <a:rPr lang="en-US" dirty="0"/>
              <a:t>, </a:t>
            </a:r>
            <a:r>
              <a:rPr lang="en-US" dirty="0" err="1"/>
              <a:t>праћење</a:t>
            </a:r>
            <a:r>
              <a:rPr lang="en-US" dirty="0"/>
              <a:t> </a:t>
            </a:r>
            <a:r>
              <a:rPr lang="en-US" dirty="0" err="1"/>
              <a:t>стања</a:t>
            </a:r>
            <a:r>
              <a:rPr lang="en-US" dirty="0"/>
              <a:t> и </a:t>
            </a:r>
            <a:r>
              <a:rPr lang="en-US" dirty="0" err="1"/>
              <a:t>усмеравање</a:t>
            </a:r>
            <a:r>
              <a:rPr lang="en-US" dirty="0"/>
              <a:t> </a:t>
            </a:r>
            <a:r>
              <a:rPr lang="en-US" dirty="0" err="1"/>
              <a:t>развоја</a:t>
            </a:r>
            <a:r>
              <a:rPr lang="en-US" dirty="0"/>
              <a:t> у </a:t>
            </a:r>
            <a:r>
              <a:rPr lang="en-US" dirty="0" err="1"/>
              <a:t>областима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свог</a:t>
            </a:r>
            <a:r>
              <a:rPr lang="en-US" dirty="0"/>
              <a:t> </a:t>
            </a:r>
            <a:r>
              <a:rPr lang="en-US" dirty="0" err="1"/>
              <a:t>делокруга</a:t>
            </a:r>
            <a:endParaRPr lang="en-US" dirty="0"/>
          </a:p>
          <a:p>
            <a:pPr>
              <a:buNone/>
            </a:pPr>
            <a:r>
              <a:rPr lang="en-US" b="1" dirty="0"/>
              <a:t>ОУС</a:t>
            </a:r>
            <a:r>
              <a:rPr lang="en-US" dirty="0"/>
              <a:t> </a:t>
            </a:r>
            <a:r>
              <a:rPr lang="sr-Cyrl-RS" dirty="0"/>
              <a:t>- </a:t>
            </a:r>
            <a:r>
              <a:rPr lang="en-US" dirty="0" err="1"/>
              <a:t>Спровођење</a:t>
            </a:r>
            <a:r>
              <a:rPr lang="en-US" dirty="0"/>
              <a:t> </a:t>
            </a:r>
            <a:r>
              <a:rPr lang="en-US" dirty="0" err="1"/>
              <a:t>политике</a:t>
            </a:r>
            <a:r>
              <a:rPr lang="en-US" dirty="0"/>
              <a:t> </a:t>
            </a:r>
            <a:r>
              <a:rPr lang="en-US" dirty="0" err="1"/>
              <a:t>Владе</a:t>
            </a:r>
            <a:r>
              <a:rPr lang="en-US" dirty="0"/>
              <a:t> </a:t>
            </a:r>
            <a:r>
              <a:rPr lang="en-US" dirty="0" err="1"/>
              <a:t>кроз</a:t>
            </a:r>
            <a:r>
              <a:rPr lang="en-US" dirty="0"/>
              <a:t> </a:t>
            </a:r>
            <a:r>
              <a:rPr lang="en-US" dirty="0" err="1"/>
              <a:t>обављање</a:t>
            </a:r>
            <a:r>
              <a:rPr lang="en-US" dirty="0"/>
              <a:t> </a:t>
            </a:r>
            <a:r>
              <a:rPr lang="en-US" dirty="0" err="1"/>
              <a:t>извршних</a:t>
            </a:r>
            <a:r>
              <a:rPr lang="en-US" dirty="0"/>
              <a:t>, </a:t>
            </a:r>
            <a:r>
              <a:rPr lang="en-US" dirty="0" err="1"/>
              <a:t>инспекцијских</a:t>
            </a:r>
            <a:r>
              <a:rPr lang="en-US" dirty="0"/>
              <a:t> и </a:t>
            </a:r>
            <a:r>
              <a:rPr lang="en-US" dirty="0" err="1"/>
              <a:t>стручних</a:t>
            </a:r>
            <a:r>
              <a:rPr lang="en-US" dirty="0"/>
              <a:t> </a:t>
            </a:r>
            <a:r>
              <a:rPr lang="en-US" dirty="0" err="1"/>
              <a:t>послова</a:t>
            </a:r>
            <a:endParaRPr lang="en-US" dirty="0"/>
          </a:p>
          <a:p>
            <a:pPr>
              <a:buNone/>
            </a:pPr>
            <a:r>
              <a:rPr lang="en-US" b="1" dirty="0"/>
              <a:t>ПО</a:t>
            </a:r>
            <a:r>
              <a:rPr lang="en-US" dirty="0"/>
              <a:t> </a:t>
            </a:r>
            <a:r>
              <a:rPr lang="sr-Cyrl-RS" dirty="0"/>
              <a:t>- </a:t>
            </a:r>
            <a:r>
              <a:rPr lang="en-US" dirty="0" err="1"/>
              <a:t>Спровођење</a:t>
            </a:r>
            <a:r>
              <a:rPr lang="en-US" dirty="0"/>
              <a:t> </a:t>
            </a:r>
            <a:r>
              <a:rPr lang="en-US" dirty="0" err="1"/>
              <a:t>политике</a:t>
            </a:r>
            <a:r>
              <a:rPr lang="en-US" dirty="0"/>
              <a:t> </a:t>
            </a:r>
            <a:r>
              <a:rPr lang="en-US" dirty="0" err="1"/>
              <a:t>Владе</a:t>
            </a:r>
            <a:r>
              <a:rPr lang="en-US" dirty="0"/>
              <a:t> </a:t>
            </a:r>
            <a:r>
              <a:rPr lang="en-US" dirty="0" err="1"/>
              <a:t>кроз</a:t>
            </a:r>
            <a:r>
              <a:rPr lang="en-US" dirty="0"/>
              <a:t> </a:t>
            </a:r>
            <a:r>
              <a:rPr lang="en-US" dirty="0" err="1"/>
              <a:t>обављање</a:t>
            </a:r>
            <a:r>
              <a:rPr lang="en-US" dirty="0"/>
              <a:t> </a:t>
            </a:r>
            <a:r>
              <a:rPr lang="en-US" dirty="0" err="1"/>
              <a:t>стручних</a:t>
            </a:r>
            <a:r>
              <a:rPr lang="en-US" dirty="0"/>
              <a:t> и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/>
              <a:t>њима</a:t>
            </a:r>
            <a:r>
              <a:rPr lang="en-US" dirty="0"/>
              <a:t> </a:t>
            </a:r>
            <a:r>
              <a:rPr lang="en-US" dirty="0" err="1"/>
              <a:t>повезаних</a:t>
            </a:r>
            <a:r>
              <a:rPr lang="en-US" dirty="0"/>
              <a:t> </a:t>
            </a:r>
            <a:r>
              <a:rPr lang="en-US" dirty="0" err="1"/>
              <a:t>извршних</a:t>
            </a:r>
            <a:r>
              <a:rPr lang="en-US" dirty="0"/>
              <a:t> </a:t>
            </a:r>
            <a:r>
              <a:rPr lang="en-US" dirty="0" err="1"/>
              <a:t>послова</a:t>
            </a:r>
            <a:endParaRPr lang="en-US" dirty="0"/>
          </a:p>
          <a:p>
            <a:pPr>
              <a:buNone/>
            </a:pPr>
            <a:r>
              <a:rPr lang="en-US" b="1" dirty="0"/>
              <a:t>ЈА</a:t>
            </a:r>
            <a:r>
              <a:rPr lang="en-US" dirty="0"/>
              <a:t> </a:t>
            </a:r>
            <a:r>
              <a:rPr lang="sr-Cyrl-RS" dirty="0"/>
              <a:t>- </a:t>
            </a:r>
            <a:r>
              <a:rPr lang="en-US" dirty="0" err="1"/>
              <a:t>Регулисање</a:t>
            </a:r>
            <a:r>
              <a:rPr lang="en-US" dirty="0"/>
              <a:t>, </a:t>
            </a:r>
            <a:r>
              <a:rPr lang="en-US" dirty="0" err="1"/>
              <a:t>развој</a:t>
            </a:r>
            <a:r>
              <a:rPr lang="en-US" dirty="0"/>
              <a:t> и </a:t>
            </a:r>
            <a:r>
              <a:rPr lang="en-US" dirty="0" err="1"/>
              <a:t>пружање</a:t>
            </a:r>
            <a:r>
              <a:rPr lang="en-US" dirty="0"/>
              <a:t> </a:t>
            </a:r>
            <a:r>
              <a:rPr lang="en-US" dirty="0" err="1"/>
              <a:t>услуга</a:t>
            </a:r>
            <a:r>
              <a:rPr lang="en-US" dirty="0"/>
              <a:t> </a:t>
            </a:r>
            <a:r>
              <a:rPr lang="en-US" dirty="0" err="1"/>
              <a:t>грађанима</a:t>
            </a:r>
            <a:r>
              <a:rPr lang="en-US" dirty="0"/>
              <a:t> у </a:t>
            </a:r>
            <a:r>
              <a:rPr lang="en-US" dirty="0" err="1"/>
              <a:t>аутономној</a:t>
            </a:r>
            <a:r>
              <a:rPr lang="en-US" dirty="0"/>
              <a:t> </a:t>
            </a:r>
            <a:r>
              <a:rPr lang="en-US" dirty="0" err="1"/>
              <a:t>друштвеној</a:t>
            </a:r>
            <a:r>
              <a:rPr lang="en-US" dirty="0"/>
              <a:t> </a:t>
            </a:r>
            <a:r>
              <a:rPr lang="en-US" dirty="0" err="1"/>
              <a:t>области</a:t>
            </a:r>
            <a:r>
              <a:rPr lang="en-US" dirty="0"/>
              <a:t> </a:t>
            </a:r>
            <a:r>
              <a:rPr lang="en-US" dirty="0" err="1"/>
              <a:t>која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захтева</a:t>
            </a:r>
            <a:r>
              <a:rPr lang="en-US" dirty="0"/>
              <a:t> </a:t>
            </a:r>
            <a:r>
              <a:rPr lang="en-US" dirty="0" err="1"/>
              <a:t>политички</a:t>
            </a:r>
            <a:r>
              <a:rPr lang="en-US" dirty="0"/>
              <a:t> </a:t>
            </a:r>
            <a:r>
              <a:rPr lang="en-US" dirty="0" err="1"/>
              <a:t>надзор</a:t>
            </a:r>
            <a:endParaRPr lang="en-US" dirty="0"/>
          </a:p>
          <a:p>
            <a:pPr>
              <a:buNone/>
            </a:pPr>
            <a:r>
              <a:rPr lang="en-US" b="1" dirty="0"/>
              <a:t>ЈУ</a:t>
            </a:r>
            <a:r>
              <a:rPr lang="en-US" dirty="0"/>
              <a:t> </a:t>
            </a:r>
            <a:r>
              <a:rPr lang="sr-Cyrl-RS" dirty="0"/>
              <a:t>- </a:t>
            </a:r>
            <a:r>
              <a:rPr lang="en-US" dirty="0" err="1"/>
              <a:t>Пружање</a:t>
            </a:r>
            <a:r>
              <a:rPr lang="en-US" dirty="0"/>
              <a:t> </a:t>
            </a:r>
            <a:r>
              <a:rPr lang="en-US" dirty="0" err="1"/>
              <a:t>услуга</a:t>
            </a:r>
            <a:r>
              <a:rPr lang="en-US" dirty="0"/>
              <a:t> </a:t>
            </a:r>
            <a:r>
              <a:rPr lang="en-US" dirty="0" err="1"/>
              <a:t>грађанима</a:t>
            </a:r>
            <a:r>
              <a:rPr lang="en-US" dirty="0"/>
              <a:t> у </a:t>
            </a:r>
            <a:r>
              <a:rPr lang="en-US" dirty="0" err="1"/>
              <a:t>области</a:t>
            </a:r>
            <a:r>
              <a:rPr lang="en-US" dirty="0"/>
              <a:t> </a:t>
            </a:r>
            <a:r>
              <a:rPr lang="en-US" dirty="0" err="1"/>
              <a:t>образовања</a:t>
            </a:r>
            <a:r>
              <a:rPr lang="en-US" dirty="0"/>
              <a:t>, </a:t>
            </a:r>
            <a:r>
              <a:rPr lang="en-US" dirty="0" err="1"/>
              <a:t>науке</a:t>
            </a:r>
            <a:r>
              <a:rPr lang="en-US" dirty="0"/>
              <a:t>, </a:t>
            </a:r>
            <a:r>
              <a:rPr lang="en-US" dirty="0" err="1"/>
              <a:t>културе</a:t>
            </a:r>
            <a:r>
              <a:rPr lang="en-US" dirty="0"/>
              <a:t>, </a:t>
            </a:r>
            <a:r>
              <a:rPr lang="en-US" dirty="0" err="1"/>
              <a:t>здравствене</a:t>
            </a:r>
            <a:r>
              <a:rPr lang="en-US" dirty="0"/>
              <a:t> и </a:t>
            </a:r>
            <a:r>
              <a:rPr lang="en-US" dirty="0" err="1"/>
              <a:t>социјалне</a:t>
            </a:r>
            <a:r>
              <a:rPr lang="en-US" dirty="0"/>
              <a:t> </a:t>
            </a:r>
            <a:r>
              <a:rPr lang="en-US" dirty="0" err="1"/>
              <a:t>заштите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65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Организациони облици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СВ</a:t>
            </a:r>
            <a:r>
              <a:rPr lang="en-US" dirty="0"/>
              <a:t> </a:t>
            </a:r>
            <a:r>
              <a:rPr lang="sr-Cyrl-RS" dirty="0"/>
              <a:t>- Канцеларија, </a:t>
            </a:r>
            <a:r>
              <a:rPr lang="sr-Cyrl-RS" i="1" u="sng" dirty="0">
                <a:solidFill>
                  <a:srgbClr val="FF0000"/>
                </a:solidFill>
              </a:rPr>
              <a:t>служба</a:t>
            </a:r>
            <a:r>
              <a:rPr lang="sr-Cyrl-RS" dirty="0"/>
              <a:t>, управа</a:t>
            </a:r>
            <a:endParaRPr lang="en-US" dirty="0"/>
          </a:p>
          <a:p>
            <a:pPr>
              <a:buNone/>
            </a:pPr>
            <a:r>
              <a:rPr lang="en-US" b="1" dirty="0"/>
              <a:t>МИН</a:t>
            </a:r>
            <a:r>
              <a:rPr lang="en-US" dirty="0"/>
              <a:t> </a:t>
            </a:r>
            <a:r>
              <a:rPr lang="sr-Cyrl-RS" dirty="0"/>
              <a:t>- Министарство</a:t>
            </a:r>
            <a:endParaRPr lang="en-US" dirty="0"/>
          </a:p>
          <a:p>
            <a:pPr>
              <a:buNone/>
            </a:pPr>
            <a:r>
              <a:rPr lang="en-US" b="1" dirty="0"/>
              <a:t>ОУС</a:t>
            </a:r>
            <a:r>
              <a:rPr lang="en-US" dirty="0"/>
              <a:t> </a:t>
            </a:r>
            <a:r>
              <a:rPr lang="sr-Cyrl-RS" dirty="0"/>
              <a:t>- </a:t>
            </a:r>
            <a:r>
              <a:rPr lang="sr-Cyrl-RS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Управа</a:t>
            </a:r>
            <a:r>
              <a:rPr lang="sr-Cyrl-RS" dirty="0"/>
              <a:t>, </a:t>
            </a:r>
            <a:r>
              <a:rPr lang="sr-Cyrl-RS" u="sng" dirty="0">
                <a:solidFill>
                  <a:schemeClr val="accent3">
                    <a:lumMod val="50000"/>
                  </a:schemeClr>
                </a:solidFill>
              </a:rPr>
              <a:t>дирекција</a:t>
            </a:r>
            <a:r>
              <a:rPr lang="sr-Cyrl-RS" dirty="0"/>
              <a:t>, инспекторат, агенција</a:t>
            </a:r>
            <a:endParaRPr lang="en-US" dirty="0"/>
          </a:p>
          <a:p>
            <a:pPr>
              <a:buNone/>
            </a:pPr>
            <a:r>
              <a:rPr lang="en-US" b="1" dirty="0"/>
              <a:t>ПО</a:t>
            </a:r>
            <a:r>
              <a:rPr lang="en-US" dirty="0"/>
              <a:t> </a:t>
            </a:r>
            <a:r>
              <a:rPr lang="sr-Cyrl-RS" dirty="0"/>
              <a:t>- </a:t>
            </a:r>
            <a:r>
              <a:rPr lang="ru-RU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Управа</a:t>
            </a:r>
            <a:r>
              <a:rPr lang="ru-RU" dirty="0"/>
              <a:t>, </a:t>
            </a:r>
            <a:r>
              <a:rPr lang="ru-RU" u="sng" dirty="0">
                <a:solidFill>
                  <a:schemeClr val="accent3">
                    <a:lumMod val="50000"/>
                  </a:schemeClr>
                </a:solidFill>
              </a:rPr>
              <a:t>дирекција</a:t>
            </a:r>
            <a:r>
              <a:rPr lang="ru-RU" dirty="0"/>
              <a:t>, </a:t>
            </a:r>
            <a:r>
              <a:rPr lang="ru-RU" u="sng" dirty="0">
                <a:solidFill>
                  <a:schemeClr val="accent6">
                    <a:lumMod val="75000"/>
                  </a:schemeClr>
                </a:solidFill>
              </a:rPr>
              <a:t>завод</a:t>
            </a:r>
            <a:r>
              <a:rPr lang="ru-RU" dirty="0"/>
              <a:t>, центар, секретаријат, комесаријат, агенција</a:t>
            </a:r>
            <a:endParaRPr lang="en-US" dirty="0"/>
          </a:p>
          <a:p>
            <a:pPr>
              <a:buNone/>
            </a:pPr>
            <a:r>
              <a:rPr lang="en-US" b="1" dirty="0"/>
              <a:t>ЈА</a:t>
            </a:r>
            <a:r>
              <a:rPr lang="en-US" dirty="0"/>
              <a:t> </a:t>
            </a:r>
            <a:r>
              <a:rPr lang="sr-Cyrl-RS" dirty="0"/>
              <a:t>- Агенција, директорат, </a:t>
            </a:r>
            <a:r>
              <a:rPr lang="sr-Cyrl-RS" u="sng" dirty="0">
                <a:solidFill>
                  <a:schemeClr val="accent4">
                    <a:lumMod val="75000"/>
                  </a:schemeClr>
                </a:solidFill>
              </a:rPr>
              <a:t>фонд</a:t>
            </a:r>
            <a:r>
              <a:rPr lang="sr-Cyrl-RS" dirty="0"/>
              <a:t>, корпорација</a:t>
            </a:r>
            <a:endParaRPr lang="en-US" dirty="0"/>
          </a:p>
          <a:p>
            <a:pPr>
              <a:buNone/>
            </a:pPr>
            <a:r>
              <a:rPr lang="en-US" b="1" dirty="0"/>
              <a:t>ЈУ</a:t>
            </a:r>
            <a:r>
              <a:rPr lang="en-US" dirty="0"/>
              <a:t> </a:t>
            </a:r>
            <a:r>
              <a:rPr lang="sr-Cyrl-RS" dirty="0"/>
              <a:t>- </a:t>
            </a:r>
            <a:r>
              <a:rPr lang="ru-RU" u="sng" dirty="0">
                <a:solidFill>
                  <a:schemeClr val="accent6">
                    <a:lumMod val="75000"/>
                  </a:schemeClr>
                </a:solidFill>
              </a:rPr>
              <a:t>Завод</a:t>
            </a:r>
            <a:r>
              <a:rPr lang="ru-RU" dirty="0"/>
              <a:t>, организација, тело, институт, регистар, </a:t>
            </a:r>
            <a:r>
              <a:rPr lang="ru-RU" u="sng" dirty="0">
                <a:solidFill>
                  <a:schemeClr val="accent4">
                    <a:lumMod val="75000"/>
                  </a:schemeClr>
                </a:solidFill>
              </a:rPr>
              <a:t>фонд</a:t>
            </a:r>
            <a:r>
              <a:rPr lang="ru-RU" dirty="0"/>
              <a:t>, </a:t>
            </a:r>
            <a:r>
              <a:rPr lang="ru-RU" i="1" u="sng" dirty="0">
                <a:solidFill>
                  <a:srgbClr val="FF0000"/>
                </a:solidFill>
              </a:rPr>
              <a:t>служба</a:t>
            </a:r>
            <a:endParaRPr lang="en-US" i="1" u="sng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7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Препоруке везане за организационе облике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hr-HR" dirty="0"/>
              <a:t>Преиспитати </a:t>
            </a:r>
            <a:r>
              <a:rPr lang="sr-Cyrl-RS" dirty="0"/>
              <a:t>оправданост</a:t>
            </a:r>
            <a:r>
              <a:rPr lang="hr-HR" dirty="0"/>
              <a:t> постојећих организационих облика појединачних тела и увести контролу код оснивања нових </a:t>
            </a:r>
            <a:r>
              <a:rPr lang="hr-HR" dirty="0" smtClean="0"/>
              <a:t>тела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hr-HR" dirty="0" smtClean="0"/>
              <a:t>Значајно </a:t>
            </a:r>
            <a:r>
              <a:rPr lang="hr-HR" dirty="0"/>
              <a:t>смањити број назива организационих </a:t>
            </a:r>
            <a:r>
              <a:rPr lang="sr-Cyrl-RS" dirty="0"/>
              <a:t>облика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/>
              <a:t>Дефинисати врсте послова (типове функција) који треба да преовладавају за сваки тип </a:t>
            </a:r>
            <a:r>
              <a:rPr lang="sr-Cyrl-RS" dirty="0" smtClean="0"/>
              <a:t>институције</a:t>
            </a:r>
          </a:p>
          <a:p>
            <a:pPr marL="514350" lvl="0" indent="-514350">
              <a:buFont typeface="+mj-lt"/>
              <a:buAutoNum type="arabicPeriod" startAt="5"/>
            </a:pPr>
            <a:r>
              <a:rPr lang="hr-HR" dirty="0"/>
              <a:t>Увести јасније критеријуме за оснивање јавних </a:t>
            </a:r>
            <a:r>
              <a:rPr lang="hr-HR" dirty="0" smtClean="0"/>
              <a:t>агенција</a:t>
            </a:r>
            <a:endParaRPr lang="en-US" dirty="0"/>
          </a:p>
          <a:p>
            <a:pPr marL="514350" lvl="0" indent="-514350">
              <a:buFont typeface="+mj-lt"/>
              <a:buAutoNum type="arabicPeriod" startAt="5"/>
            </a:pPr>
            <a:r>
              <a:rPr lang="hr-HR" dirty="0"/>
              <a:t>Изједначити режим</a:t>
            </a:r>
            <a:r>
              <a:rPr lang="sr-Cyrl-RS" dirty="0"/>
              <a:t>/систем</a:t>
            </a:r>
            <a:r>
              <a:rPr lang="hr-HR" dirty="0"/>
              <a:t> плата за јавне агенције и установе са органима државне </a:t>
            </a:r>
            <a:r>
              <a:rPr lang="hr-HR" dirty="0" smtClean="0"/>
              <a:t>управе</a:t>
            </a:r>
            <a:endParaRPr lang="en-US" dirty="0"/>
          </a:p>
          <a:p>
            <a:pPr marL="514350" lvl="0" indent="-514350">
              <a:buFont typeface="+mj-lt"/>
              <a:buAutoNum type="arabicPeriod" startAt="5"/>
            </a:pPr>
            <a:r>
              <a:rPr lang="sr-Cyrl-RS" dirty="0"/>
              <a:t>Р</a:t>
            </a:r>
            <a:r>
              <a:rPr lang="hr-HR" dirty="0"/>
              <a:t>евидирати правни оквир који регулише јавне установе и преиспитати статус постојећих </a:t>
            </a:r>
            <a:r>
              <a:rPr lang="hr-HR" dirty="0" smtClean="0"/>
              <a:t>установа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73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Категорије функција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1828800"/>
            <a:ext cx="10591800" cy="4191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200" dirty="0"/>
              <a:t>ЈАВНЕ ПОЛИТИКЕ</a:t>
            </a:r>
          </a:p>
          <a:p>
            <a:pPr lvl="1">
              <a:defRPr/>
            </a:pPr>
            <a:r>
              <a:rPr lang="ru-RU" sz="2200" dirty="0"/>
              <a:t>П1 - Креирање/израда јавних политика, стратешко планирање и израда прописа </a:t>
            </a:r>
          </a:p>
          <a:p>
            <a:pPr lvl="1">
              <a:defRPr/>
            </a:pPr>
            <a:r>
              <a:rPr lang="ru-RU" sz="2200" dirty="0"/>
              <a:t>П2 - Анализа јавних политика, праћење и евалуација</a:t>
            </a:r>
          </a:p>
          <a:p>
            <a:pPr>
              <a:defRPr/>
            </a:pPr>
            <a:r>
              <a:rPr lang="ru-RU" sz="2200" dirty="0"/>
              <a:t>Р - РЕГУЛАТОРНЕ - Појединачне одлуке базиране на општим нормама (утврђивање цена, грађевинске дозволе, лиценцирање, акредитација, цертификација) </a:t>
            </a:r>
          </a:p>
          <a:p>
            <a:pPr>
              <a:defRPr/>
            </a:pPr>
            <a:r>
              <a:rPr lang="ru-RU" sz="2200" dirty="0"/>
              <a:t>И – ИНСПЕКЦИЈА - контрола квалитета/стандарда и инспекција</a:t>
            </a:r>
          </a:p>
          <a:p>
            <a:pPr>
              <a:defRPr/>
            </a:pPr>
            <a:r>
              <a:rPr lang="ru-RU" sz="2200" dirty="0"/>
              <a:t>У – УСЛУГЕ – административне, јавне услуге</a:t>
            </a:r>
          </a:p>
          <a:p>
            <a:pPr>
              <a:defRPr/>
            </a:pPr>
            <a:r>
              <a:rPr lang="ru-RU" sz="2200" dirty="0"/>
              <a:t>А – АДМИНИСТРАТИВНЕ - интерна административна подршка (унутар органа) </a:t>
            </a:r>
            <a:endParaRPr lang="fr-CA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Како су запослени распоређени према типу функције?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6451166"/>
              </p:ext>
            </p:extLst>
          </p:nvPr>
        </p:nvGraphicFramePr>
        <p:xfrm>
          <a:off x="1065212" y="1447800"/>
          <a:ext cx="715518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207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D0870B-5333-4B89-B14A-85A8EA464D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contrast presentation (widescreen)</Template>
  <TotalTime>0</TotalTime>
  <Words>849</Words>
  <Application>Microsoft Office PowerPoint</Application>
  <PresentationFormat>Custom</PresentationFormat>
  <Paragraphs>195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Business Contrast 16x9</vt:lpstr>
      <vt:lpstr>Како  је организована државна управа у Србији?</vt:lpstr>
      <vt:lpstr>Сврха хоризонталне функционалне анализе</vt:lpstr>
      <vt:lpstr>Шта је анализирано?</vt:lpstr>
      <vt:lpstr>Фокус анализе?</vt:lpstr>
      <vt:lpstr>Типови и сврха институција</vt:lpstr>
      <vt:lpstr>Организациони облици</vt:lpstr>
      <vt:lpstr>Препоруке везане за организационе облике </vt:lpstr>
      <vt:lpstr>Категорије функција</vt:lpstr>
      <vt:lpstr>Како су запослени распоређени према типу функције?</vt:lpstr>
      <vt:lpstr>Препоруке везане за типове функција и запослене према типу функција</vt:lpstr>
      <vt:lpstr>Основна и пратећа делатност</vt:lpstr>
      <vt:lpstr>Број руководилаца</vt:lpstr>
      <vt:lpstr>Попуњеност радних места</vt:lpstr>
      <vt:lpstr>Стандардне заједничке функције</vt:lpstr>
      <vt:lpstr>Преклапање функција</vt:lpstr>
      <vt:lpstr>Препоруке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2016-03-29T20:43:39Z</dcterms:created>
  <dcterms:modified xsi:type="dcterms:W3CDTF">2016-04-04T13:07:27Z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