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1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20" y="-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425781663899975"/>
          <c:y val="8.7215741472244174E-2"/>
          <c:w val="0.64574218336100064"/>
          <c:h val="0.55636669100072889"/>
        </c:manualLayout>
      </c:layout>
      <c:lineChart>
        <c:grouping val="standard"/>
        <c:varyColors val="0"/>
        <c:ser>
          <c:idx val="0"/>
          <c:order val="0"/>
          <c:tx>
            <c:strRef>
              <c:f>'Sheet1'!$B$1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numRef>
              <c:f>'Sheet1'!$A$2:$A$4</c:f>
              <c:numCache>
                <c:formatCode>General</c:formatCode>
                <c:ptCount val="3"/>
                <c:pt idx="0">
                  <c:v>2007</c:v>
                </c:pt>
                <c:pt idx="1">
                  <c:v>2010</c:v>
                </c:pt>
                <c:pt idx="2">
                  <c:v>2015</c:v>
                </c:pt>
              </c:numCache>
            </c:num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1200000</c:v>
                </c:pt>
                <c:pt idx="1">
                  <c:v>220000</c:v>
                </c:pt>
                <c:pt idx="2">
                  <c:v>36000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811840"/>
        <c:axId val="71813376"/>
      </c:lineChart>
      <c:catAx>
        <c:axId val="7181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813376"/>
        <c:crosses val="autoZero"/>
        <c:auto val="1"/>
        <c:lblAlgn val="ctr"/>
        <c:lblOffset val="100"/>
        <c:noMultiLvlLbl val="0"/>
      </c:catAx>
      <c:valAx>
        <c:axId val="71813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811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0.82353</cdr:y>
    </cdr:from>
    <cdr:to>
      <cdr:x>1</cdr:x>
      <cdr:y>0.9902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-72008" y="2016224"/>
          <a:ext cx="3960440" cy="40804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sl-SI" dirty="0" smtClean="0"/>
            <a:t>Number of certificates issued from civil status registers (birth, marriage...)</a:t>
          </a:r>
          <a:endParaRPr lang="sl-SI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6000" dirty="0" smtClean="0"/>
              <a:t>MODERNIZACIJA JAVNE UPRAVE – PRAKSE IZ SLOVENIJE I PERSPEKTIVE ZA SRBIJU </a:t>
            </a:r>
            <a:endParaRPr lang="sl-SI" sz="6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Dr. Gregor </a:t>
            </a:r>
            <a:r>
              <a:rPr lang="sl-SI" dirty="0" err="1" smtClean="0"/>
              <a:t>virant</a:t>
            </a:r>
            <a:endParaRPr lang="sl-SI" dirty="0" smtClean="0"/>
          </a:p>
          <a:p>
            <a:r>
              <a:rPr lang="sl-SI" dirty="0" err="1" smtClean="0"/>
              <a:t>Delivery</a:t>
            </a:r>
            <a:r>
              <a:rPr lang="sl-SI" dirty="0" smtClean="0"/>
              <a:t> </a:t>
            </a:r>
            <a:r>
              <a:rPr lang="sl-SI" dirty="0" err="1" smtClean="0"/>
              <a:t>unit</a:t>
            </a:r>
            <a:r>
              <a:rPr lang="sl-SI" dirty="0" smtClean="0"/>
              <a:t>, šef tima za </a:t>
            </a:r>
            <a:r>
              <a:rPr lang="sl-SI" dirty="0" err="1" smtClean="0"/>
              <a:t>reformu</a:t>
            </a:r>
            <a:r>
              <a:rPr lang="sl-SI" dirty="0" smtClean="0"/>
              <a:t> javne uprave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15693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„</a:t>
            </a:r>
            <a:r>
              <a:rPr lang="sl-SI" b="1" dirty="0" err="1"/>
              <a:t>Sve</a:t>
            </a:r>
            <a:r>
              <a:rPr lang="sl-SI" b="1" dirty="0"/>
              <a:t> na </a:t>
            </a:r>
            <a:r>
              <a:rPr lang="sl-SI" b="1" dirty="0" err="1"/>
              <a:t>jednom</a:t>
            </a:r>
            <a:r>
              <a:rPr lang="sl-SI" b="1" dirty="0"/>
              <a:t> mestu“ za </a:t>
            </a:r>
            <a:r>
              <a:rPr lang="sl-SI" b="1" dirty="0" err="1" smtClean="0"/>
              <a:t>bebe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3312" y="1937658"/>
            <a:ext cx="8946541" cy="4310742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925286" y="1121229"/>
            <a:ext cx="4201885" cy="5595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DANAS: </a:t>
            </a:r>
          </a:p>
          <a:p>
            <a:pPr algn="ctr"/>
            <a:endParaRPr lang="sl-SI" dirty="0"/>
          </a:p>
          <a:p>
            <a:pPr algn="ctr"/>
            <a:r>
              <a:rPr lang="sl-SI" dirty="0" smtClean="0"/>
              <a:t>11 DOKUMENATA</a:t>
            </a:r>
          </a:p>
          <a:p>
            <a:pPr algn="ctr"/>
            <a:endParaRPr lang="sl-SI" dirty="0" smtClean="0"/>
          </a:p>
          <a:p>
            <a:pPr algn="ctr"/>
            <a:r>
              <a:rPr lang="sl-SI" dirty="0" smtClean="0"/>
              <a:t>3-5 KORAKA ZA OBA RODITELJA, ODLAZAK NA LOKACIJU</a:t>
            </a:r>
          </a:p>
          <a:p>
            <a:pPr algn="ctr"/>
            <a:endParaRPr lang="sl-SI" dirty="0" smtClean="0"/>
          </a:p>
          <a:p>
            <a:pPr algn="ctr"/>
            <a:r>
              <a:rPr lang="sl-SI" dirty="0" smtClean="0"/>
              <a:t>MINIMALNO 7.5 SATI UKUPNO ZA OBA RODITELJA X 60.000 = 450.000 SATI</a:t>
            </a:r>
          </a:p>
          <a:p>
            <a:pPr algn="ctr"/>
            <a:endParaRPr lang="sl-SI" dirty="0" smtClean="0"/>
          </a:p>
          <a:p>
            <a:pPr algn="ctr"/>
            <a:r>
              <a:rPr lang="sl-SI" dirty="0" smtClean="0"/>
              <a:t>RUČNO POPUNJAVANJE FORMULARA PRIJAVE ROĐENJA</a:t>
            </a:r>
          </a:p>
          <a:p>
            <a:pPr algn="ctr"/>
            <a:endParaRPr lang="sl-SI" dirty="0" smtClean="0"/>
          </a:p>
          <a:p>
            <a:pPr algn="ctr"/>
            <a:r>
              <a:rPr lang="sl-SI" dirty="0" smtClean="0"/>
              <a:t>POPUNJAVANJE FORMULARA OD STRANE RODITELJA</a:t>
            </a:r>
          </a:p>
          <a:p>
            <a:pPr algn="ctr"/>
            <a:endParaRPr lang="sl-SI" dirty="0" smtClean="0"/>
          </a:p>
          <a:p>
            <a:pPr algn="ctr"/>
            <a:r>
              <a:rPr lang="sl-SI" dirty="0" smtClean="0"/>
              <a:t>PAPIRI, PAPIRI, PAPIRI… I TAKSE</a:t>
            </a:r>
            <a:endParaRPr lang="sl-SI" dirty="0"/>
          </a:p>
        </p:txBody>
      </p:sp>
      <p:sp>
        <p:nvSpPr>
          <p:cNvPr id="5" name="Desna puščica 4"/>
          <p:cNvSpPr/>
          <p:nvPr/>
        </p:nvSpPr>
        <p:spPr>
          <a:xfrm>
            <a:off x="5426528" y="2824841"/>
            <a:ext cx="1763486" cy="2329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7489372" y="1121228"/>
            <a:ext cx="3831771" cy="573677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SUTRA:</a:t>
            </a:r>
          </a:p>
          <a:p>
            <a:pPr algn="ctr"/>
            <a:endParaRPr lang="sl-SI" dirty="0"/>
          </a:p>
          <a:p>
            <a:pPr algn="ctr"/>
            <a:r>
              <a:rPr lang="sl-SI" dirty="0" smtClean="0"/>
              <a:t>SVE NA JEDNOM MESTU (BOLNICA)</a:t>
            </a:r>
          </a:p>
          <a:p>
            <a:pPr algn="ctr"/>
            <a:endParaRPr lang="sl-SI" dirty="0"/>
          </a:p>
          <a:p>
            <a:pPr algn="ctr"/>
            <a:r>
              <a:rPr lang="sl-SI" dirty="0" smtClean="0"/>
              <a:t>BEZ POPUNJAVANJA FORMULARA ZA RODITELJE, BEZ TAKSI </a:t>
            </a:r>
          </a:p>
          <a:p>
            <a:pPr algn="ctr"/>
            <a:endParaRPr lang="sl-SI" dirty="0"/>
          </a:p>
          <a:p>
            <a:pPr algn="ctr"/>
            <a:r>
              <a:rPr lang="sl-SI" dirty="0" smtClean="0"/>
              <a:t>OVLAŠĆENO LICE ZDRAVSTVENE USTANOVE POPUNI INTEGRALNI E-FORMULAR  </a:t>
            </a:r>
          </a:p>
          <a:p>
            <a:pPr algn="ctr"/>
            <a:r>
              <a:rPr lang="sl-SI" dirty="0" smtClean="0"/>
              <a:t> NA PORTAU E-UPRAVA</a:t>
            </a:r>
          </a:p>
          <a:p>
            <a:pPr algn="ctr"/>
            <a:endParaRPr lang="sl-SI" dirty="0"/>
          </a:p>
          <a:p>
            <a:pPr algn="ctr"/>
            <a:r>
              <a:rPr lang="sl-SI" dirty="0" smtClean="0"/>
              <a:t>MAX. 30 MINUTA, UŠTEDA = CCA 400.000 SATI GODIŠNJE</a:t>
            </a:r>
          </a:p>
          <a:p>
            <a:pPr algn="ctr"/>
            <a:endParaRPr lang="sl-SI" dirty="0"/>
          </a:p>
          <a:p>
            <a:pPr algn="ctr"/>
            <a:r>
              <a:rPr lang="sl-SI" dirty="0" smtClean="0"/>
              <a:t>INTEGRACIJA SISTEMA U BACKOFFICE-U</a:t>
            </a:r>
          </a:p>
          <a:p>
            <a:pPr algn="ctr"/>
            <a:endParaRPr lang="sl-SI" dirty="0"/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63579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Glavne lekcije: 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3312" y="1393372"/>
            <a:ext cx="8946541" cy="4855028"/>
          </a:xfrm>
        </p:spPr>
        <p:txBody>
          <a:bodyPr/>
          <a:lstStyle/>
          <a:p>
            <a:r>
              <a:rPr lang="sl-SI" dirty="0" smtClean="0"/>
              <a:t>Fokus na životni </a:t>
            </a:r>
            <a:r>
              <a:rPr lang="sl-SI" dirty="0" err="1" smtClean="0"/>
              <a:t>događaj</a:t>
            </a:r>
            <a:r>
              <a:rPr lang="sl-SI" dirty="0" smtClean="0"/>
              <a:t>, </a:t>
            </a:r>
            <a:r>
              <a:rPr lang="sl-SI" dirty="0" err="1" smtClean="0"/>
              <a:t>korisnik</a:t>
            </a:r>
            <a:r>
              <a:rPr lang="sl-SI" dirty="0" smtClean="0"/>
              <a:t> u centru pažnje </a:t>
            </a:r>
          </a:p>
          <a:p>
            <a:endParaRPr lang="sl-SI" dirty="0"/>
          </a:p>
          <a:p>
            <a:r>
              <a:rPr lang="sl-SI" dirty="0" smtClean="0"/>
              <a:t>Koordinacija </a:t>
            </a:r>
            <a:r>
              <a:rPr lang="sl-SI" dirty="0" err="1" smtClean="0"/>
              <a:t>između</a:t>
            </a:r>
            <a:r>
              <a:rPr lang="sl-SI" dirty="0" smtClean="0"/>
              <a:t> institucija</a:t>
            </a:r>
          </a:p>
          <a:p>
            <a:endParaRPr lang="sl-SI" dirty="0"/>
          </a:p>
          <a:p>
            <a:r>
              <a:rPr lang="sl-SI" dirty="0" err="1" smtClean="0"/>
              <a:t>Redosled</a:t>
            </a:r>
            <a:r>
              <a:rPr lang="sl-SI" dirty="0" smtClean="0"/>
              <a:t> koraka „</a:t>
            </a:r>
            <a:r>
              <a:rPr lang="sl-SI" dirty="0" err="1" smtClean="0"/>
              <a:t>by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book</a:t>
            </a:r>
            <a:r>
              <a:rPr lang="sl-SI" dirty="0" smtClean="0"/>
              <a:t>“: </a:t>
            </a:r>
            <a:r>
              <a:rPr lang="sl-SI" dirty="0" err="1" smtClean="0"/>
              <a:t>mapiranje</a:t>
            </a:r>
            <a:r>
              <a:rPr lang="sl-SI" dirty="0" smtClean="0"/>
              <a:t> procesa, </a:t>
            </a:r>
            <a:r>
              <a:rPr lang="sl-SI" dirty="0" err="1" smtClean="0"/>
              <a:t>merenje</a:t>
            </a:r>
            <a:r>
              <a:rPr lang="sl-SI" dirty="0" smtClean="0"/>
              <a:t> </a:t>
            </a:r>
            <a:r>
              <a:rPr lang="sl-SI" dirty="0" err="1" smtClean="0"/>
              <a:t>tereta</a:t>
            </a:r>
            <a:r>
              <a:rPr lang="sl-SI" dirty="0" smtClean="0"/>
              <a:t>, dizajn novih procesa (diskusija </a:t>
            </a:r>
            <a:r>
              <a:rPr lang="sl-SI" dirty="0" err="1" smtClean="0"/>
              <a:t>sa</a:t>
            </a:r>
            <a:r>
              <a:rPr lang="sl-SI" dirty="0" smtClean="0"/>
              <a:t> </a:t>
            </a:r>
            <a:r>
              <a:rPr lang="sl-SI" dirty="0" err="1" smtClean="0"/>
              <a:t>korisnicima</a:t>
            </a:r>
            <a:r>
              <a:rPr lang="sl-SI" dirty="0" smtClean="0"/>
              <a:t>), izmene i </a:t>
            </a:r>
            <a:r>
              <a:rPr lang="sl-SI" dirty="0" err="1" smtClean="0"/>
              <a:t>dopue</a:t>
            </a:r>
            <a:r>
              <a:rPr lang="sl-SI" dirty="0" smtClean="0"/>
              <a:t> </a:t>
            </a:r>
            <a:r>
              <a:rPr lang="sl-SI" dirty="0" err="1" smtClean="0"/>
              <a:t>propisa</a:t>
            </a:r>
            <a:r>
              <a:rPr lang="sl-SI" dirty="0" smtClean="0"/>
              <a:t>, IT rešenja, </a:t>
            </a:r>
            <a:r>
              <a:rPr lang="sl-SI" dirty="0" err="1" smtClean="0"/>
              <a:t>organizaciona</a:t>
            </a:r>
            <a:r>
              <a:rPr lang="sl-SI" dirty="0" smtClean="0"/>
              <a:t> </a:t>
            </a:r>
            <a:r>
              <a:rPr lang="sl-SI" dirty="0" err="1" smtClean="0"/>
              <a:t>podešavanja</a:t>
            </a:r>
            <a:r>
              <a:rPr lang="sl-SI" dirty="0" smtClean="0"/>
              <a:t>, </a:t>
            </a:r>
            <a:r>
              <a:rPr lang="sl-SI" dirty="0" err="1" smtClean="0"/>
              <a:t>treninzi</a:t>
            </a:r>
            <a:r>
              <a:rPr lang="sl-SI" dirty="0" smtClean="0"/>
              <a:t>, produkcija, monitoring, evalvacija i proces stalnih poboljšanja </a:t>
            </a:r>
          </a:p>
          <a:p>
            <a:endParaRPr lang="sl-SI" dirty="0" smtClean="0"/>
          </a:p>
          <a:p>
            <a:r>
              <a:rPr lang="sl-SI" dirty="0" err="1" smtClean="0"/>
              <a:t>Izazovi</a:t>
            </a:r>
            <a:r>
              <a:rPr lang="sl-SI" dirty="0" smtClean="0"/>
              <a:t>: birokratski mentalitet, inertnost, silosi, </a:t>
            </a:r>
            <a:r>
              <a:rPr lang="sl-SI" dirty="0" err="1" smtClean="0"/>
              <a:t>formalističko</a:t>
            </a:r>
            <a:r>
              <a:rPr lang="sl-SI" dirty="0" smtClean="0"/>
              <a:t> pravno razmišljanje 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80232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SLO DOBRA PRAKS II: SMANJENJE BROJA ZAPOSLENIH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240" y="620485"/>
            <a:ext cx="10469046" cy="62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09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l-SI" sz="3200" dirty="0" smtClean="0"/>
              <a:t>Vreme: 2005-2015 </a:t>
            </a:r>
          </a:p>
          <a:p>
            <a:r>
              <a:rPr lang="sl-SI" sz="3200" dirty="0" err="1" smtClean="0"/>
              <a:t>Obim</a:t>
            </a:r>
            <a:r>
              <a:rPr lang="sl-SI" sz="3200" dirty="0" smtClean="0"/>
              <a:t>: državna uprava (</a:t>
            </a:r>
            <a:r>
              <a:rPr lang="sl-SI" sz="3200" dirty="0" err="1" smtClean="0"/>
              <a:t>ministarstva</a:t>
            </a:r>
            <a:r>
              <a:rPr lang="sl-SI" sz="3200" dirty="0" smtClean="0"/>
              <a:t>, organi u </a:t>
            </a:r>
            <a:r>
              <a:rPr lang="sl-SI" sz="3200" dirty="0" err="1" smtClean="0"/>
              <a:t>sastavu</a:t>
            </a:r>
            <a:r>
              <a:rPr lang="sl-SI" sz="3200" dirty="0" smtClean="0"/>
              <a:t>, centralne službe vlade, </a:t>
            </a:r>
            <a:r>
              <a:rPr lang="sl-SI" sz="3200" dirty="0" err="1" smtClean="0"/>
              <a:t>dekoncentrisani</a:t>
            </a:r>
            <a:r>
              <a:rPr lang="sl-SI" sz="3200" dirty="0" smtClean="0"/>
              <a:t> upravni </a:t>
            </a:r>
            <a:r>
              <a:rPr lang="sl-SI" sz="3200" dirty="0" err="1" smtClean="0"/>
              <a:t>okruzi</a:t>
            </a:r>
            <a:r>
              <a:rPr lang="sl-SI" sz="3200" dirty="0" smtClean="0"/>
              <a:t>); </a:t>
            </a:r>
            <a:r>
              <a:rPr lang="sl-SI" sz="3200" dirty="0" err="1" smtClean="0"/>
              <a:t>nakon</a:t>
            </a:r>
            <a:r>
              <a:rPr lang="sl-SI" sz="3200" dirty="0" smtClean="0"/>
              <a:t> 2012 i širi javni sektor</a:t>
            </a:r>
          </a:p>
          <a:p>
            <a:r>
              <a:rPr lang="sl-SI" sz="3200" dirty="0" smtClean="0"/>
              <a:t> </a:t>
            </a:r>
            <a:r>
              <a:rPr lang="sl-SI" sz="3200" dirty="0" err="1" smtClean="0"/>
              <a:t>Liderstvo</a:t>
            </a:r>
            <a:r>
              <a:rPr lang="sl-SI" sz="3200" dirty="0" smtClean="0"/>
              <a:t>: </a:t>
            </a:r>
            <a:r>
              <a:rPr lang="sl-SI" sz="3200" dirty="0" err="1" smtClean="0"/>
              <a:t>Ministarstvo</a:t>
            </a:r>
            <a:r>
              <a:rPr lang="sl-SI" sz="3200" dirty="0" smtClean="0"/>
              <a:t> javne uprave</a:t>
            </a:r>
          </a:p>
          <a:p>
            <a:r>
              <a:rPr lang="sl-SI" sz="3200" dirty="0" smtClean="0"/>
              <a:t>Partnerstvo: </a:t>
            </a:r>
            <a:r>
              <a:rPr lang="sl-SI" sz="3200" dirty="0" err="1" smtClean="0"/>
              <a:t>Ministarstvo</a:t>
            </a:r>
            <a:r>
              <a:rPr lang="sl-SI" sz="3200" dirty="0" smtClean="0"/>
              <a:t> </a:t>
            </a:r>
            <a:r>
              <a:rPr lang="sl-SI" sz="3200" dirty="0" err="1" smtClean="0"/>
              <a:t>finansija</a:t>
            </a:r>
            <a:endParaRPr lang="sl-SI" sz="3200" dirty="0" smtClean="0"/>
          </a:p>
          <a:p>
            <a:r>
              <a:rPr lang="sl-SI" sz="3200" dirty="0" err="1" smtClean="0"/>
              <a:t>Podrška</a:t>
            </a:r>
            <a:r>
              <a:rPr lang="sl-SI" sz="3200" dirty="0" smtClean="0"/>
              <a:t>: </a:t>
            </a:r>
            <a:r>
              <a:rPr lang="sl-SI" sz="3200" dirty="0" err="1" smtClean="0"/>
              <a:t>premijer</a:t>
            </a:r>
            <a:r>
              <a:rPr lang="sl-SI" sz="3200" dirty="0" smtClean="0"/>
              <a:t> 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983717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 err="1" smtClean="0"/>
              <a:t>Mehanizam</a:t>
            </a:r>
            <a:r>
              <a:rPr lang="sl-SI" sz="2400" dirty="0" smtClean="0"/>
              <a:t>: kadrovski plan </a:t>
            </a:r>
            <a:r>
              <a:rPr lang="sl-SI" sz="2400" dirty="0" err="1" smtClean="0"/>
              <a:t>sa</a:t>
            </a:r>
            <a:r>
              <a:rPr lang="sl-SI" sz="2400" dirty="0" smtClean="0"/>
              <a:t> </a:t>
            </a:r>
            <a:r>
              <a:rPr lang="sl-SI" sz="2400" dirty="0" err="1" smtClean="0"/>
              <a:t>limitima</a:t>
            </a:r>
            <a:r>
              <a:rPr lang="sl-SI" sz="2400" dirty="0" smtClean="0"/>
              <a:t> broja zaposlenih, usvaja vlada na predlog MJU</a:t>
            </a:r>
          </a:p>
          <a:p>
            <a:r>
              <a:rPr lang="sl-SI" sz="2400" dirty="0" smtClean="0"/>
              <a:t>Proces </a:t>
            </a:r>
            <a:r>
              <a:rPr lang="sl-SI" sz="2400" dirty="0" err="1" smtClean="0"/>
              <a:t>paralelan</a:t>
            </a:r>
            <a:r>
              <a:rPr lang="sl-SI" sz="2400" dirty="0" smtClean="0"/>
              <a:t> </a:t>
            </a:r>
            <a:r>
              <a:rPr lang="sl-SI" sz="2400" dirty="0" err="1" smtClean="0"/>
              <a:t>sa</a:t>
            </a:r>
            <a:r>
              <a:rPr lang="sl-SI" sz="2400" dirty="0" smtClean="0"/>
              <a:t> </a:t>
            </a:r>
            <a:r>
              <a:rPr lang="sl-SI" sz="2400" dirty="0" err="1" smtClean="0"/>
              <a:t>budžetskim</a:t>
            </a:r>
            <a:r>
              <a:rPr lang="sl-SI" sz="2400" dirty="0" smtClean="0"/>
              <a:t> i strateškim planiranjem</a:t>
            </a:r>
          </a:p>
          <a:p>
            <a:r>
              <a:rPr lang="sl-SI" sz="2400" dirty="0" err="1" smtClean="0"/>
              <a:t>Sveobuhvatni</a:t>
            </a:r>
            <a:r>
              <a:rPr lang="sl-SI" sz="2400" dirty="0" smtClean="0"/>
              <a:t> cilj: minus 1% </a:t>
            </a:r>
            <a:r>
              <a:rPr lang="sl-SI" sz="2400" dirty="0" err="1" smtClean="0"/>
              <a:t>godišnje</a:t>
            </a:r>
            <a:r>
              <a:rPr lang="sl-SI" sz="2400" dirty="0" smtClean="0"/>
              <a:t>, </a:t>
            </a:r>
            <a:r>
              <a:rPr lang="sl-SI" sz="2400" dirty="0" err="1" smtClean="0"/>
              <a:t>dugoročan</a:t>
            </a:r>
            <a:r>
              <a:rPr lang="sl-SI" sz="2400" dirty="0" smtClean="0"/>
              <a:t> proces, </a:t>
            </a:r>
            <a:r>
              <a:rPr lang="sl-SI" sz="2400" dirty="0" err="1" smtClean="0"/>
              <a:t>ukjučeno</a:t>
            </a:r>
            <a:r>
              <a:rPr lang="sl-SI" sz="2400" dirty="0" smtClean="0"/>
              <a:t> u budžet, cilj se odnosi samo na zaposlene </a:t>
            </a:r>
            <a:r>
              <a:rPr lang="sl-SI" sz="2400" dirty="0" err="1" smtClean="0"/>
              <a:t>čije</a:t>
            </a:r>
            <a:r>
              <a:rPr lang="sl-SI" sz="2400" dirty="0" smtClean="0"/>
              <a:t> se </a:t>
            </a:r>
            <a:r>
              <a:rPr lang="sl-SI" sz="2400" dirty="0" err="1" smtClean="0"/>
              <a:t>plae</a:t>
            </a:r>
            <a:r>
              <a:rPr lang="sl-SI" sz="2400" dirty="0" smtClean="0"/>
              <a:t> </a:t>
            </a:r>
            <a:r>
              <a:rPr lang="sl-SI" sz="2400" dirty="0" err="1" smtClean="0"/>
              <a:t>finansiraju</a:t>
            </a:r>
            <a:r>
              <a:rPr lang="sl-SI" sz="2400" dirty="0" smtClean="0"/>
              <a:t> iz budžeta</a:t>
            </a:r>
          </a:p>
          <a:p>
            <a:r>
              <a:rPr lang="sl-SI" sz="2400" dirty="0" err="1" smtClean="0"/>
              <a:t>Ciljevi</a:t>
            </a:r>
            <a:r>
              <a:rPr lang="sl-SI" sz="2400" dirty="0" smtClean="0"/>
              <a:t>: </a:t>
            </a:r>
            <a:r>
              <a:rPr lang="sl-SI" sz="2400" dirty="0" err="1" smtClean="0"/>
              <a:t>okretanje</a:t>
            </a:r>
            <a:r>
              <a:rPr lang="sl-SI" sz="2400" dirty="0" smtClean="0"/>
              <a:t> trenda porasta broja zaposlenih, </a:t>
            </a:r>
            <a:r>
              <a:rPr lang="sl-SI" sz="2400" dirty="0" err="1" smtClean="0"/>
              <a:t>promena</a:t>
            </a:r>
            <a:r>
              <a:rPr lang="sl-SI" sz="2400" dirty="0" smtClean="0"/>
              <a:t> </a:t>
            </a:r>
            <a:r>
              <a:rPr lang="sl-SI" sz="2400" dirty="0" err="1" smtClean="0"/>
              <a:t>organizacione</a:t>
            </a:r>
            <a:r>
              <a:rPr lang="sl-SI" sz="2400" dirty="0" smtClean="0"/>
              <a:t> kulture, </a:t>
            </a:r>
            <a:r>
              <a:rPr lang="sl-SI" sz="2400" dirty="0" err="1" smtClean="0"/>
              <a:t>izbegavanje</a:t>
            </a:r>
            <a:r>
              <a:rPr lang="sl-SI" sz="2400" dirty="0" smtClean="0"/>
              <a:t> „</a:t>
            </a:r>
            <a:r>
              <a:rPr lang="sl-SI" sz="2400" dirty="0" err="1" smtClean="0"/>
              <a:t>quick</a:t>
            </a:r>
            <a:r>
              <a:rPr lang="sl-SI" sz="2400" dirty="0" smtClean="0"/>
              <a:t> </a:t>
            </a:r>
            <a:r>
              <a:rPr lang="sl-SI" sz="2400" dirty="0" err="1" smtClean="0"/>
              <a:t>fixes</a:t>
            </a:r>
            <a:r>
              <a:rPr lang="sl-SI" sz="2400" dirty="0" smtClean="0"/>
              <a:t>“ i stresnih situacija, strukturne </a:t>
            </a:r>
            <a:r>
              <a:rPr lang="sl-SI" sz="2400" dirty="0" err="1" smtClean="0"/>
              <a:t>uštede</a:t>
            </a:r>
            <a:r>
              <a:rPr lang="sl-SI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4630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Specifični </a:t>
            </a:r>
            <a:r>
              <a:rPr lang="sl-SI" sz="2400" dirty="0" err="1"/>
              <a:t>ciljevi</a:t>
            </a:r>
            <a:r>
              <a:rPr lang="sl-SI" sz="2400" dirty="0"/>
              <a:t> za pojedine organe: kombinacija top-</a:t>
            </a:r>
            <a:r>
              <a:rPr lang="sl-SI" sz="2400" dirty="0" err="1"/>
              <a:t>down</a:t>
            </a:r>
            <a:r>
              <a:rPr lang="sl-SI" sz="2400" dirty="0"/>
              <a:t> &amp; </a:t>
            </a:r>
            <a:r>
              <a:rPr lang="sl-SI" sz="2400" dirty="0" err="1"/>
              <a:t>bottom</a:t>
            </a:r>
            <a:r>
              <a:rPr lang="sl-SI" sz="2400" dirty="0"/>
              <a:t> up </a:t>
            </a:r>
            <a:endParaRPr lang="sl-SI" sz="2400" dirty="0" smtClean="0"/>
          </a:p>
          <a:p>
            <a:r>
              <a:rPr lang="sl-SI" sz="2400" dirty="0" err="1" smtClean="0"/>
              <a:t>Uzimanje</a:t>
            </a:r>
            <a:r>
              <a:rPr lang="sl-SI" sz="2400" dirty="0" smtClean="0"/>
              <a:t> u obzor strateških prioriteta </a:t>
            </a:r>
          </a:p>
          <a:p>
            <a:r>
              <a:rPr lang="sl-SI" sz="2400" dirty="0" err="1" smtClean="0"/>
              <a:t>Traženje</a:t>
            </a:r>
            <a:r>
              <a:rPr lang="sl-SI" sz="2400" dirty="0" smtClean="0"/>
              <a:t> rešenja za </a:t>
            </a:r>
            <a:r>
              <a:rPr lang="sl-SI" sz="2400" dirty="0" err="1" smtClean="0"/>
              <a:t>veće</a:t>
            </a:r>
            <a:r>
              <a:rPr lang="sl-SI" sz="2400" dirty="0" smtClean="0"/>
              <a:t> strukturne probleme </a:t>
            </a:r>
          </a:p>
          <a:p>
            <a:r>
              <a:rPr lang="sl-SI" sz="2400" dirty="0" err="1" smtClean="0"/>
              <a:t>Kategorizacja</a:t>
            </a:r>
            <a:r>
              <a:rPr lang="sl-SI" sz="2400" dirty="0" smtClean="0"/>
              <a:t> institucija s obzirom na ciljani </a:t>
            </a:r>
            <a:r>
              <a:rPr lang="sl-SI" sz="2400" dirty="0" err="1" smtClean="0"/>
              <a:t>procenat</a:t>
            </a:r>
            <a:r>
              <a:rPr lang="sl-SI" sz="2400" dirty="0" smtClean="0"/>
              <a:t> </a:t>
            </a:r>
            <a:r>
              <a:rPr lang="sl-SI" sz="2400" dirty="0" err="1" smtClean="0"/>
              <a:t>smanjenja</a:t>
            </a:r>
            <a:endParaRPr lang="sl-SI" sz="2400" dirty="0" smtClean="0"/>
          </a:p>
          <a:p>
            <a:r>
              <a:rPr lang="sl-SI" sz="2400" dirty="0" smtClean="0"/>
              <a:t>Pregovori pod </a:t>
            </a:r>
            <a:r>
              <a:rPr lang="sl-SI" sz="2400" dirty="0" err="1" smtClean="0"/>
              <a:t>rukovodstvom</a:t>
            </a:r>
            <a:r>
              <a:rPr lang="sl-SI" sz="2400" dirty="0" smtClean="0"/>
              <a:t> MJU, „mini funkcionalne analize“</a:t>
            </a:r>
          </a:p>
          <a:p>
            <a:r>
              <a:rPr lang="sl-SI" sz="2400" dirty="0" smtClean="0"/>
              <a:t>Predlog je na kraju </a:t>
            </a:r>
            <a:r>
              <a:rPr lang="sl-SI" sz="2400" dirty="0" err="1" smtClean="0"/>
              <a:t>uvek</a:t>
            </a:r>
            <a:r>
              <a:rPr lang="sl-SI" sz="2400" dirty="0" smtClean="0"/>
              <a:t> </a:t>
            </a:r>
            <a:r>
              <a:rPr lang="sl-SI" sz="2400" dirty="0" err="1" smtClean="0"/>
              <a:t>bio</a:t>
            </a:r>
            <a:r>
              <a:rPr lang="sl-SI" sz="2400" dirty="0" smtClean="0"/>
              <a:t> </a:t>
            </a:r>
            <a:r>
              <a:rPr lang="sl-SI" sz="2400" dirty="0" err="1" smtClean="0"/>
              <a:t>usaglašen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4024746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Implementacija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Implementacija je 100%</a:t>
            </a:r>
          </a:p>
          <a:p>
            <a:r>
              <a:rPr lang="sl-SI" dirty="0" err="1" smtClean="0"/>
              <a:t>Transparentan</a:t>
            </a:r>
            <a:r>
              <a:rPr lang="sl-SI" dirty="0" smtClean="0"/>
              <a:t> „</a:t>
            </a:r>
            <a:r>
              <a:rPr lang="sl-SI" dirty="0" err="1" smtClean="0"/>
              <a:t>headcount</a:t>
            </a:r>
            <a:r>
              <a:rPr lang="sl-SI" dirty="0" smtClean="0"/>
              <a:t>“</a:t>
            </a:r>
          </a:p>
          <a:p>
            <a:r>
              <a:rPr lang="sl-SI" dirty="0" smtClean="0"/>
              <a:t>Monitoring i </a:t>
            </a:r>
            <a:r>
              <a:rPr lang="sl-SI" dirty="0" err="1" smtClean="0"/>
              <a:t>izveštavanje</a:t>
            </a:r>
            <a:r>
              <a:rPr lang="sl-SI" dirty="0" smtClean="0"/>
              <a:t> MJU, </a:t>
            </a:r>
            <a:r>
              <a:rPr lang="sl-SI" dirty="0" err="1" smtClean="0"/>
              <a:t>moguće</a:t>
            </a:r>
            <a:r>
              <a:rPr lang="sl-SI" dirty="0" smtClean="0"/>
              <a:t> sankcije</a:t>
            </a:r>
          </a:p>
          <a:p>
            <a:r>
              <a:rPr lang="sl-SI" dirty="0" smtClean="0"/>
              <a:t>Implementacija je </a:t>
            </a:r>
            <a:r>
              <a:rPr lang="sl-SI" dirty="0" err="1" smtClean="0"/>
              <a:t>decentralizovana</a:t>
            </a:r>
            <a:r>
              <a:rPr lang="sl-SI" dirty="0" smtClean="0"/>
              <a:t> i </a:t>
            </a:r>
            <a:r>
              <a:rPr lang="sl-SI" dirty="0" err="1" smtClean="0"/>
              <a:t>prepuštena</a:t>
            </a:r>
            <a:r>
              <a:rPr lang="sl-SI" dirty="0" smtClean="0"/>
              <a:t> menedžmentu </a:t>
            </a:r>
          </a:p>
          <a:p>
            <a:r>
              <a:rPr lang="sl-SI" dirty="0" smtClean="0"/>
              <a:t>MJU </a:t>
            </a:r>
            <a:r>
              <a:rPr lang="sl-SI" dirty="0" err="1" smtClean="0"/>
              <a:t>stručno</a:t>
            </a:r>
            <a:r>
              <a:rPr lang="sl-SI" dirty="0" smtClean="0"/>
              <a:t> pomaže (potrebne izmene zakona, </a:t>
            </a:r>
            <a:r>
              <a:rPr lang="sl-SI" dirty="0" err="1" smtClean="0"/>
              <a:t>stručni</a:t>
            </a:r>
            <a:r>
              <a:rPr lang="sl-SI" dirty="0" smtClean="0"/>
              <a:t> saveti, </a:t>
            </a:r>
            <a:r>
              <a:rPr lang="sl-SI" dirty="0" err="1" smtClean="0"/>
              <a:t>preporuke</a:t>
            </a:r>
            <a:r>
              <a:rPr lang="sl-SI" dirty="0" smtClean="0"/>
              <a:t>…)</a:t>
            </a:r>
          </a:p>
          <a:p>
            <a:r>
              <a:rPr lang="sl-SI" dirty="0" smtClean="0"/>
              <a:t>Mehanizmi: optimizacija procesa, informatizacija, deregulacija, </a:t>
            </a:r>
            <a:r>
              <a:rPr lang="sl-SI" dirty="0" err="1" smtClean="0"/>
              <a:t>povećanje</a:t>
            </a:r>
            <a:r>
              <a:rPr lang="sl-SI" dirty="0" smtClean="0"/>
              <a:t> </a:t>
            </a:r>
            <a:r>
              <a:rPr lang="sl-SI" dirty="0" err="1" smtClean="0"/>
              <a:t>efikasnosti</a:t>
            </a:r>
            <a:endParaRPr lang="sl-SI" dirty="0"/>
          </a:p>
          <a:p>
            <a:r>
              <a:rPr lang="sl-SI" dirty="0" smtClean="0"/>
              <a:t>Upravljanje </a:t>
            </a:r>
            <a:r>
              <a:rPr lang="sl-SI" dirty="0" err="1" smtClean="0"/>
              <a:t>nadomesnim</a:t>
            </a:r>
            <a:r>
              <a:rPr lang="sl-SI" dirty="0" smtClean="0"/>
              <a:t> </a:t>
            </a:r>
            <a:r>
              <a:rPr lang="sl-SI" dirty="0" err="1" smtClean="0"/>
              <a:t>zapošljavanjem</a:t>
            </a:r>
            <a:r>
              <a:rPr lang="sl-SI" dirty="0" smtClean="0"/>
              <a:t> (</a:t>
            </a:r>
            <a:r>
              <a:rPr lang="sl-SI" dirty="0" err="1" smtClean="0"/>
              <a:t>svako</a:t>
            </a:r>
            <a:r>
              <a:rPr lang="sl-SI" dirty="0" smtClean="0"/>
              <a:t> </a:t>
            </a:r>
            <a:r>
              <a:rPr lang="sl-SI" dirty="0" err="1" smtClean="0"/>
              <a:t>radno</a:t>
            </a:r>
            <a:r>
              <a:rPr lang="sl-SI" dirty="0" smtClean="0"/>
              <a:t> mesto je dragoceno)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1313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17409"/>
            <a:ext cx="816935" cy="67061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229" y="61401"/>
            <a:ext cx="816935" cy="670618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1273628" y="849086"/>
            <a:ext cx="4049485" cy="573677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Efektivno </a:t>
            </a:r>
            <a:r>
              <a:rPr lang="sl-SI" dirty="0" err="1" smtClean="0"/>
              <a:t>ispunjen</a:t>
            </a:r>
            <a:r>
              <a:rPr lang="sl-SI" dirty="0" smtClean="0"/>
              <a:t> plan</a:t>
            </a:r>
          </a:p>
          <a:p>
            <a:pPr algn="ctr"/>
            <a:endParaRPr lang="sl-SI" dirty="0"/>
          </a:p>
          <a:p>
            <a:pPr algn="ctr"/>
            <a:r>
              <a:rPr lang="sl-SI" dirty="0" smtClean="0"/>
              <a:t>Strukturne </a:t>
            </a:r>
            <a:r>
              <a:rPr lang="sl-SI" dirty="0" err="1" smtClean="0"/>
              <a:t>uštede</a:t>
            </a:r>
            <a:endParaRPr lang="sl-SI" dirty="0" smtClean="0"/>
          </a:p>
          <a:p>
            <a:pPr algn="ctr"/>
            <a:endParaRPr lang="sl-SI" dirty="0"/>
          </a:p>
          <a:p>
            <a:pPr algn="ctr"/>
            <a:r>
              <a:rPr lang="sl-SI" dirty="0" err="1" smtClean="0"/>
              <a:t>Gradualizam</a:t>
            </a:r>
            <a:r>
              <a:rPr lang="sl-SI" dirty="0" smtClean="0"/>
              <a:t>, </a:t>
            </a:r>
            <a:r>
              <a:rPr lang="sl-SI" dirty="0" err="1" smtClean="0"/>
              <a:t>bez</a:t>
            </a:r>
            <a:r>
              <a:rPr lang="sl-SI" dirty="0" smtClean="0"/>
              <a:t> velikih </a:t>
            </a:r>
            <a:r>
              <a:rPr lang="sl-SI" dirty="0" err="1" smtClean="0"/>
              <a:t>turbulencija</a:t>
            </a:r>
            <a:r>
              <a:rPr lang="sl-SI" dirty="0" smtClean="0"/>
              <a:t>, stresa, </a:t>
            </a:r>
            <a:r>
              <a:rPr lang="sl-SI" dirty="0" err="1" smtClean="0"/>
              <a:t>otpuštanja</a:t>
            </a:r>
            <a:r>
              <a:rPr lang="sl-SI" dirty="0" smtClean="0"/>
              <a:t>…</a:t>
            </a:r>
          </a:p>
          <a:p>
            <a:pPr algn="ctr"/>
            <a:endParaRPr lang="sl-SI" dirty="0"/>
          </a:p>
          <a:p>
            <a:pPr algn="ctr"/>
            <a:r>
              <a:rPr lang="sl-SI" dirty="0" err="1" smtClean="0"/>
              <a:t>Promene</a:t>
            </a:r>
            <a:r>
              <a:rPr lang="sl-SI" dirty="0" smtClean="0"/>
              <a:t> </a:t>
            </a:r>
            <a:r>
              <a:rPr lang="sl-SI" dirty="0" err="1" smtClean="0"/>
              <a:t>organizacionog</a:t>
            </a:r>
            <a:r>
              <a:rPr lang="sl-SI" dirty="0" smtClean="0"/>
              <a:t> mentaliteta</a:t>
            </a:r>
          </a:p>
          <a:p>
            <a:pPr algn="ctr"/>
            <a:endParaRPr lang="sl-SI" dirty="0"/>
          </a:p>
          <a:p>
            <a:pPr algn="ctr"/>
            <a:r>
              <a:rPr lang="sl-SI" dirty="0" smtClean="0"/>
              <a:t>Jačanje menedžerske </a:t>
            </a:r>
            <a:r>
              <a:rPr lang="sl-SI" dirty="0" err="1" smtClean="0"/>
              <a:t>odgoornosti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6373839" y="849085"/>
            <a:ext cx="4027714" cy="37120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Nema „</a:t>
            </a:r>
            <a:r>
              <a:rPr lang="sl-SI" dirty="0" err="1" smtClean="0"/>
              <a:t>quick</a:t>
            </a:r>
            <a:r>
              <a:rPr lang="sl-SI" dirty="0" smtClean="0"/>
              <a:t> </a:t>
            </a:r>
            <a:r>
              <a:rPr lang="sl-SI" dirty="0" err="1" smtClean="0"/>
              <a:t>wins</a:t>
            </a:r>
            <a:r>
              <a:rPr lang="sl-SI" dirty="0" smtClean="0"/>
              <a:t>“</a:t>
            </a:r>
          </a:p>
          <a:p>
            <a:pPr algn="ctr"/>
            <a:endParaRPr lang="sl-SI" dirty="0"/>
          </a:p>
          <a:p>
            <a:pPr algn="ctr"/>
            <a:r>
              <a:rPr lang="sl-SI" dirty="0" smtClean="0"/>
              <a:t>Potrebna </a:t>
            </a:r>
            <a:r>
              <a:rPr lang="sl-SI" dirty="0" err="1" smtClean="0"/>
              <a:t>dugoročna</a:t>
            </a:r>
            <a:r>
              <a:rPr lang="sl-SI" dirty="0" smtClean="0"/>
              <a:t> disciplina</a:t>
            </a:r>
          </a:p>
          <a:p>
            <a:pPr algn="ctr"/>
            <a:endParaRPr lang="sl-SI" dirty="0"/>
          </a:p>
          <a:p>
            <a:pPr algn="ctr"/>
            <a:r>
              <a:rPr lang="sl-SI" dirty="0" err="1" smtClean="0"/>
              <a:t>Pristup</a:t>
            </a:r>
            <a:r>
              <a:rPr lang="sl-SI" dirty="0" smtClean="0"/>
              <a:t> </a:t>
            </a:r>
            <a:r>
              <a:rPr lang="sl-SI" dirty="0" err="1" smtClean="0"/>
              <a:t>nije</a:t>
            </a:r>
            <a:r>
              <a:rPr lang="sl-SI" dirty="0" smtClean="0"/>
              <a:t> </a:t>
            </a:r>
            <a:r>
              <a:rPr lang="sl-SI" dirty="0" err="1" smtClean="0"/>
              <a:t>terao</a:t>
            </a:r>
            <a:r>
              <a:rPr lang="sl-SI" dirty="0" smtClean="0"/>
              <a:t> </a:t>
            </a:r>
            <a:r>
              <a:rPr lang="sl-SI" dirty="0" err="1" smtClean="0"/>
              <a:t>menedžere</a:t>
            </a:r>
            <a:r>
              <a:rPr lang="sl-SI" dirty="0" smtClean="0"/>
              <a:t> na </a:t>
            </a:r>
            <a:r>
              <a:rPr lang="sl-SI" dirty="0" err="1" smtClean="0"/>
              <a:t>otpuštanje</a:t>
            </a:r>
            <a:r>
              <a:rPr lang="sl-SI" dirty="0" smtClean="0"/>
              <a:t> </a:t>
            </a:r>
            <a:r>
              <a:rPr lang="sl-SI" dirty="0" err="1" smtClean="0"/>
              <a:t>loših</a:t>
            </a:r>
            <a:r>
              <a:rPr lang="sl-SI" dirty="0" smtClean="0"/>
              <a:t> </a:t>
            </a:r>
            <a:r>
              <a:rPr lang="sl-SI" dirty="0" err="1" smtClean="0"/>
              <a:t>radnika</a:t>
            </a:r>
            <a:endParaRPr lang="sl-SI" dirty="0" smtClean="0"/>
          </a:p>
          <a:p>
            <a:pPr algn="ctr"/>
            <a:endParaRPr lang="sl-SI" dirty="0"/>
          </a:p>
          <a:p>
            <a:pPr algn="ctr"/>
            <a:r>
              <a:rPr lang="sl-SI" dirty="0" err="1" smtClean="0"/>
              <a:t>Odlasci</a:t>
            </a:r>
            <a:r>
              <a:rPr lang="sl-SI" dirty="0" smtClean="0"/>
              <a:t> su „slučajni“, </a:t>
            </a:r>
            <a:r>
              <a:rPr lang="sl-SI" dirty="0" err="1" smtClean="0"/>
              <a:t>nisu</a:t>
            </a:r>
            <a:r>
              <a:rPr lang="sl-SI" dirty="0" smtClean="0"/>
              <a:t> u korelaciji </a:t>
            </a:r>
            <a:r>
              <a:rPr lang="sl-SI" dirty="0" err="1" smtClean="0"/>
              <a:t>sa</a:t>
            </a:r>
            <a:r>
              <a:rPr lang="sl-SI" dirty="0" smtClean="0"/>
              <a:t> </a:t>
            </a:r>
            <a:r>
              <a:rPr lang="sl-SI" dirty="0" err="1" smtClean="0"/>
              <a:t>radnim</a:t>
            </a:r>
            <a:r>
              <a:rPr lang="sl-SI" dirty="0" smtClean="0"/>
              <a:t> učinkom</a:t>
            </a:r>
          </a:p>
          <a:p>
            <a:pPr algn="ctr"/>
            <a:endParaRPr lang="sl-SI" dirty="0"/>
          </a:p>
          <a:p>
            <a:pPr algn="ctr"/>
            <a:r>
              <a:rPr lang="sl-SI" dirty="0" smtClean="0"/>
              <a:t>Manji dotok „sveže krvi“, </a:t>
            </a:r>
            <a:r>
              <a:rPr lang="sl-SI" dirty="0" err="1" smtClean="0"/>
              <a:t>starenje</a:t>
            </a:r>
            <a:r>
              <a:rPr lang="sl-SI" dirty="0" smtClean="0"/>
              <a:t> uprave</a:t>
            </a:r>
            <a:endParaRPr lang="sl-SI" dirty="0"/>
          </a:p>
        </p:txBody>
      </p:sp>
      <p:sp>
        <p:nvSpPr>
          <p:cNvPr id="8" name="Puščica dol 7"/>
          <p:cNvSpPr/>
          <p:nvPr/>
        </p:nvSpPr>
        <p:spPr>
          <a:xfrm>
            <a:off x="7315200" y="4789714"/>
            <a:ext cx="2090057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 8"/>
          <p:cNvSpPr/>
          <p:nvPr/>
        </p:nvSpPr>
        <p:spPr>
          <a:xfrm>
            <a:off x="6498771" y="5704114"/>
            <a:ext cx="3766458" cy="1066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PREPORUČENA KOMBINACIJA SA MERAMA ZA POBOLJŠANJE RADNOG UČINKA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60941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KOJI SU BILI CILJEVI MODERNIZACIJE JU U SLOVENIJI, AKTUALNI I ZA SRBIJU 2016?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err="1" smtClean="0"/>
              <a:t>Ispunjenje</a:t>
            </a:r>
            <a:r>
              <a:rPr lang="sl-SI" dirty="0" smtClean="0"/>
              <a:t> </a:t>
            </a:r>
            <a:r>
              <a:rPr lang="sl-SI" dirty="0" err="1"/>
              <a:t>uslova</a:t>
            </a:r>
            <a:r>
              <a:rPr lang="sl-SI" dirty="0"/>
              <a:t> za članstvo u </a:t>
            </a:r>
            <a:r>
              <a:rPr lang="sl-SI" dirty="0" smtClean="0"/>
              <a:t>EU (do 2004), </a:t>
            </a:r>
            <a:r>
              <a:rPr lang="sl-SI" dirty="0" err="1"/>
              <a:t>kasnije</a:t>
            </a:r>
            <a:r>
              <a:rPr lang="sl-SI" dirty="0"/>
              <a:t> dobro </a:t>
            </a:r>
            <a:r>
              <a:rPr lang="sl-SI" dirty="0" err="1"/>
              <a:t>funkcionisanje</a:t>
            </a:r>
            <a:r>
              <a:rPr lang="sl-SI" dirty="0"/>
              <a:t> u EU, </a:t>
            </a:r>
            <a:r>
              <a:rPr lang="sl-SI" dirty="0" err="1"/>
              <a:t>predsedavanje</a:t>
            </a:r>
            <a:r>
              <a:rPr lang="sl-SI" dirty="0"/>
              <a:t> EU (2008)</a:t>
            </a:r>
          </a:p>
          <a:p>
            <a:r>
              <a:rPr lang="sl-SI" dirty="0" err="1" smtClean="0"/>
              <a:t>Uređen</a:t>
            </a:r>
            <a:r>
              <a:rPr lang="sl-SI" dirty="0" smtClean="0"/>
              <a:t> platni sistem za javni sektor (2003-2008)</a:t>
            </a:r>
          </a:p>
          <a:p>
            <a:r>
              <a:rPr lang="sl-SI" dirty="0" smtClean="0"/>
              <a:t>Bolje usluge za </a:t>
            </a:r>
            <a:r>
              <a:rPr lang="sl-SI" dirty="0" err="1" smtClean="0"/>
              <a:t>građane</a:t>
            </a:r>
            <a:r>
              <a:rPr lang="sl-SI" dirty="0" smtClean="0"/>
              <a:t> i biznis, </a:t>
            </a:r>
            <a:r>
              <a:rPr lang="sl-SI" dirty="0" err="1" smtClean="0"/>
              <a:t>uključujući</a:t>
            </a:r>
            <a:r>
              <a:rPr lang="sl-SI" dirty="0" smtClean="0"/>
              <a:t> elektronske usluge (2000 - …)</a:t>
            </a:r>
          </a:p>
          <a:p>
            <a:r>
              <a:rPr lang="sl-SI" dirty="0" err="1" smtClean="0"/>
              <a:t>Povećanje</a:t>
            </a:r>
            <a:r>
              <a:rPr lang="sl-SI" dirty="0" smtClean="0"/>
              <a:t> </a:t>
            </a:r>
            <a:r>
              <a:rPr lang="sl-SI" dirty="0" err="1" smtClean="0"/>
              <a:t>efikasnosti</a:t>
            </a:r>
            <a:r>
              <a:rPr lang="sl-SI" dirty="0" smtClean="0"/>
              <a:t> / </a:t>
            </a:r>
            <a:r>
              <a:rPr lang="sl-SI" dirty="0" err="1" smtClean="0"/>
              <a:t>smanjenje</a:t>
            </a:r>
            <a:r>
              <a:rPr lang="sl-SI" dirty="0" smtClean="0"/>
              <a:t> </a:t>
            </a:r>
            <a:r>
              <a:rPr lang="sl-SI" dirty="0" err="1" smtClean="0"/>
              <a:t>troškova</a:t>
            </a:r>
            <a:r>
              <a:rPr lang="sl-SI" dirty="0" smtClean="0"/>
              <a:t> </a:t>
            </a:r>
          </a:p>
          <a:p>
            <a:r>
              <a:rPr lang="sl-SI" dirty="0" err="1" smtClean="0"/>
              <a:t>Uvođenje</a:t>
            </a:r>
            <a:r>
              <a:rPr lang="sl-SI" dirty="0" smtClean="0"/>
              <a:t> reda u sistem </a:t>
            </a:r>
          </a:p>
        </p:txBody>
      </p:sp>
    </p:spTree>
    <p:extLst>
      <p:ext uri="{BB962C8B-B14F-4D97-AF65-F5344CB8AC3E}">
        <p14:creationId xmlns:p14="http://schemas.microsoft.com/office/powerpoint/2010/main" val="2516916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 smtClean="0"/>
              <a:t>SLO DOBRA PRAKSA I – OPTIMIZACIJA PROCESA I OTKLANJANJE ADMINISTRATIVNOG TERETA </a:t>
            </a:r>
            <a:endParaRPr lang="sl-SI" sz="3600" dirty="0"/>
          </a:p>
        </p:txBody>
      </p:sp>
      <p:sp>
        <p:nvSpPr>
          <p:cNvPr id="6" name="Puščica dol 5"/>
          <p:cNvSpPr/>
          <p:nvPr/>
        </p:nvSpPr>
        <p:spPr>
          <a:xfrm>
            <a:off x="1712422" y="2427316"/>
            <a:ext cx="3067396" cy="1870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Preventivno delovanje – „čiščenje </a:t>
            </a:r>
            <a:r>
              <a:rPr lang="sl-SI" dirty="0" err="1" smtClean="0"/>
              <a:t>propisa</a:t>
            </a:r>
            <a:r>
              <a:rPr lang="sl-SI" dirty="0" smtClean="0"/>
              <a:t> u nastanku“</a:t>
            </a:r>
            <a:endParaRPr lang="sl-SI" dirty="0"/>
          </a:p>
        </p:txBody>
      </p:sp>
      <p:sp>
        <p:nvSpPr>
          <p:cNvPr id="7" name="Puščica dol 6"/>
          <p:cNvSpPr/>
          <p:nvPr/>
        </p:nvSpPr>
        <p:spPr>
          <a:xfrm>
            <a:off x="5388928" y="2427316"/>
            <a:ext cx="3180386" cy="18703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„Čiščenje“ </a:t>
            </a:r>
            <a:r>
              <a:rPr lang="sl-SI" dirty="0" err="1" smtClean="0"/>
              <a:t>važećih</a:t>
            </a:r>
            <a:r>
              <a:rPr lang="sl-SI" dirty="0" smtClean="0"/>
              <a:t> </a:t>
            </a:r>
            <a:r>
              <a:rPr lang="sl-SI" dirty="0" err="1" smtClean="0"/>
              <a:t>propis</a:t>
            </a:r>
            <a:r>
              <a:rPr lang="sl-SI" dirty="0" err="1"/>
              <a:t>a</a:t>
            </a:r>
            <a:endParaRPr lang="sl-SI" dirty="0"/>
          </a:p>
        </p:txBody>
      </p:sp>
      <p:sp>
        <p:nvSpPr>
          <p:cNvPr id="8" name="Elipsa 7"/>
          <p:cNvSpPr/>
          <p:nvPr/>
        </p:nvSpPr>
        <p:spPr>
          <a:xfrm>
            <a:off x="1860175" y="4596938"/>
            <a:ext cx="6791498" cy="1451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err="1" smtClean="0"/>
              <a:t>Smanjenje</a:t>
            </a:r>
            <a:r>
              <a:rPr lang="sl-SI" dirty="0" smtClean="0"/>
              <a:t> </a:t>
            </a:r>
            <a:r>
              <a:rPr lang="sl-SI" dirty="0" err="1" smtClean="0"/>
              <a:t>administrativnog</a:t>
            </a:r>
            <a:r>
              <a:rPr lang="sl-SI" dirty="0" smtClean="0"/>
              <a:t> </a:t>
            </a:r>
            <a:r>
              <a:rPr lang="sl-SI" dirty="0" err="1" smtClean="0"/>
              <a:t>tereta</a:t>
            </a:r>
            <a:r>
              <a:rPr lang="sl-SI" dirty="0" smtClean="0"/>
              <a:t> = </a:t>
            </a:r>
            <a:r>
              <a:rPr lang="sl-SI" dirty="0" err="1" smtClean="0"/>
              <a:t>pojednostavljanje</a:t>
            </a:r>
            <a:r>
              <a:rPr lang="sl-SI" dirty="0" smtClean="0"/>
              <a:t> = </a:t>
            </a:r>
            <a:r>
              <a:rPr lang="sl-SI" dirty="0" err="1" smtClean="0"/>
              <a:t>reinženjering</a:t>
            </a:r>
            <a:r>
              <a:rPr lang="sl-SI" dirty="0" smtClean="0"/>
              <a:t> / optimizacija procesa</a:t>
            </a:r>
            <a:endParaRPr lang="sl-SI" dirty="0"/>
          </a:p>
        </p:txBody>
      </p:sp>
      <p:pic>
        <p:nvPicPr>
          <p:cNvPr id="14" name="Označba mesta vsebine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832" y="2726894"/>
            <a:ext cx="2373168" cy="2676844"/>
          </a:xfrm>
        </p:spPr>
      </p:pic>
    </p:spTree>
    <p:extLst>
      <p:ext uri="{BB962C8B-B14F-4D97-AF65-F5344CB8AC3E}">
        <p14:creationId xmlns:p14="http://schemas.microsoft.com/office/powerpoint/2010/main" val="155301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81396" y="723208"/>
            <a:ext cx="9268457" cy="5525192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 </a:t>
            </a:r>
          </a:p>
          <a:p>
            <a:endParaRPr lang="sl-SI" dirty="0"/>
          </a:p>
          <a:p>
            <a:endParaRPr lang="sl-SI" dirty="0" smtClean="0"/>
          </a:p>
          <a:p>
            <a:r>
              <a:rPr lang="sl-SI" dirty="0" err="1" smtClean="0"/>
              <a:t>Uvođenje</a:t>
            </a:r>
            <a:r>
              <a:rPr lang="sl-SI" dirty="0" smtClean="0"/>
              <a:t> ZDRAVE PAMETI u </a:t>
            </a:r>
            <a:r>
              <a:rPr lang="sl-SI" dirty="0" err="1" smtClean="0"/>
              <a:t>javnu</a:t>
            </a:r>
            <a:r>
              <a:rPr lang="sl-SI" dirty="0" smtClean="0"/>
              <a:t> </a:t>
            </a:r>
            <a:r>
              <a:rPr lang="sl-SI" dirty="0" err="1" smtClean="0"/>
              <a:t>upravu</a:t>
            </a:r>
            <a:r>
              <a:rPr lang="sl-SI" dirty="0" smtClean="0"/>
              <a:t> i njene procedure, </a:t>
            </a:r>
            <a:r>
              <a:rPr lang="sl-SI" dirty="0" err="1" smtClean="0"/>
              <a:t>nisu</a:t>
            </a:r>
            <a:r>
              <a:rPr lang="sl-SI" dirty="0" smtClean="0"/>
              <a:t> </a:t>
            </a:r>
            <a:r>
              <a:rPr lang="sl-SI" dirty="0"/>
              <a:t>potrebne velike investicije  </a:t>
            </a:r>
          </a:p>
          <a:p>
            <a:r>
              <a:rPr lang="sl-SI" dirty="0" smtClean="0"/>
              <a:t>Borba </a:t>
            </a:r>
            <a:r>
              <a:rPr lang="sl-SI" dirty="0" err="1" smtClean="0"/>
              <a:t>protiv</a:t>
            </a:r>
            <a:r>
              <a:rPr lang="sl-SI" dirty="0" smtClean="0"/>
              <a:t> </a:t>
            </a:r>
            <a:r>
              <a:rPr lang="sl-SI" dirty="0" err="1" smtClean="0"/>
              <a:t>birokratskog</a:t>
            </a:r>
            <a:r>
              <a:rPr lang="sl-SI" dirty="0" smtClean="0"/>
              <a:t> mentaliteta i inertnosti </a:t>
            </a:r>
          </a:p>
          <a:p>
            <a:r>
              <a:rPr lang="sl-SI" dirty="0" err="1" smtClean="0"/>
              <a:t>Omogućava</a:t>
            </a:r>
            <a:r>
              <a:rPr lang="sl-SI" dirty="0" smtClean="0"/>
              <a:t> se inovativnost u </a:t>
            </a:r>
            <a:r>
              <a:rPr lang="sl-SI" dirty="0" err="1" smtClean="0"/>
              <a:t>javnoj</a:t>
            </a:r>
            <a:r>
              <a:rPr lang="sl-SI" dirty="0" smtClean="0"/>
              <a:t> upravi</a:t>
            </a:r>
          </a:p>
          <a:p>
            <a:r>
              <a:rPr lang="sl-SI" dirty="0" smtClean="0"/>
              <a:t>Procedure </a:t>
            </a:r>
            <a:r>
              <a:rPr lang="sl-SI" dirty="0" err="1" smtClean="0"/>
              <a:t>postanu</a:t>
            </a:r>
            <a:r>
              <a:rPr lang="sl-SI" dirty="0" smtClean="0"/>
              <a:t> </a:t>
            </a:r>
            <a:r>
              <a:rPr lang="sl-SI" dirty="0" err="1" smtClean="0"/>
              <a:t>jednostavnije</a:t>
            </a:r>
            <a:r>
              <a:rPr lang="sl-SI" dirty="0" smtClean="0"/>
              <a:t>, </a:t>
            </a:r>
            <a:r>
              <a:rPr lang="sl-SI" dirty="0" err="1" smtClean="0"/>
              <a:t>brže</a:t>
            </a:r>
            <a:r>
              <a:rPr lang="sl-SI" dirty="0" smtClean="0"/>
              <a:t> i </a:t>
            </a:r>
            <a:r>
              <a:rPr lang="sl-SI" dirty="0" err="1" smtClean="0"/>
              <a:t>razumljivije</a:t>
            </a:r>
            <a:r>
              <a:rPr lang="sl-SI" dirty="0" smtClean="0"/>
              <a:t> </a:t>
            </a:r>
          </a:p>
          <a:p>
            <a:r>
              <a:rPr lang="sl-SI" dirty="0" err="1" smtClean="0"/>
              <a:t>Uštede</a:t>
            </a:r>
            <a:r>
              <a:rPr lang="sl-SI" dirty="0" smtClean="0"/>
              <a:t> na vremenu i novcu za </a:t>
            </a:r>
            <a:r>
              <a:rPr lang="sl-SI" dirty="0" err="1" smtClean="0"/>
              <a:t>građane</a:t>
            </a:r>
            <a:r>
              <a:rPr lang="sl-SI" dirty="0" smtClean="0"/>
              <a:t> i biznis</a:t>
            </a:r>
          </a:p>
          <a:p>
            <a:r>
              <a:rPr lang="sl-SI" dirty="0" smtClean="0"/>
              <a:t>Rezultati su merljivi i </a:t>
            </a:r>
            <a:r>
              <a:rPr lang="sl-SI" dirty="0" err="1" smtClean="0"/>
              <a:t>mogu</a:t>
            </a:r>
            <a:r>
              <a:rPr lang="sl-SI" dirty="0" smtClean="0"/>
              <a:t> da se prate</a:t>
            </a:r>
          </a:p>
          <a:p>
            <a:r>
              <a:rPr lang="sl-SI" dirty="0" smtClean="0"/>
              <a:t>Bolje </a:t>
            </a:r>
            <a:r>
              <a:rPr lang="sl-SI" dirty="0" err="1" smtClean="0"/>
              <a:t>koršćenje</a:t>
            </a:r>
            <a:r>
              <a:rPr lang="sl-SI" dirty="0" smtClean="0"/>
              <a:t> ljudskih </a:t>
            </a:r>
            <a:r>
              <a:rPr lang="sl-SI" dirty="0" err="1" smtClean="0"/>
              <a:t>potencijala</a:t>
            </a:r>
            <a:r>
              <a:rPr lang="sl-SI" dirty="0" smtClean="0"/>
              <a:t>, </a:t>
            </a:r>
            <a:r>
              <a:rPr lang="sl-SI" dirty="0" err="1" smtClean="0"/>
              <a:t>bezbolno</a:t>
            </a:r>
            <a:r>
              <a:rPr lang="sl-SI" dirty="0" smtClean="0"/>
              <a:t> </a:t>
            </a:r>
            <a:r>
              <a:rPr lang="sl-SI" dirty="0" err="1" smtClean="0"/>
              <a:t>smanjenje</a:t>
            </a:r>
            <a:r>
              <a:rPr lang="sl-SI" dirty="0" smtClean="0"/>
              <a:t> broja zaposlenih</a:t>
            </a:r>
          </a:p>
          <a:p>
            <a:r>
              <a:rPr lang="sl-SI" dirty="0" err="1" smtClean="0"/>
              <a:t>Poverenje</a:t>
            </a:r>
            <a:r>
              <a:rPr lang="sl-SI" dirty="0" smtClean="0"/>
              <a:t> </a:t>
            </a:r>
            <a:r>
              <a:rPr lang="sl-SI" dirty="0" err="1" smtClean="0"/>
              <a:t>građana</a:t>
            </a:r>
            <a:r>
              <a:rPr lang="sl-SI" dirty="0" smtClean="0"/>
              <a:t> i </a:t>
            </a:r>
            <a:r>
              <a:rPr lang="sl-SI" dirty="0" err="1" smtClean="0"/>
              <a:t>privrede</a:t>
            </a:r>
            <a:r>
              <a:rPr lang="sl-SI" dirty="0" smtClean="0"/>
              <a:t> 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9142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POREZI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1024" y="2971945"/>
            <a:ext cx="1798476" cy="2456901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7213542" y="2086494"/>
            <a:ext cx="3873731" cy="4646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PRE 2007: </a:t>
            </a:r>
          </a:p>
          <a:p>
            <a:pPr algn="ctr"/>
            <a:endParaRPr lang="sl-SI" dirty="0"/>
          </a:p>
          <a:p>
            <a:pPr algn="ctr"/>
            <a:r>
              <a:rPr lang="sl-SI" dirty="0" smtClean="0"/>
              <a:t>1.000.000 PORESKIH OBVEZNIKA POPUNJAVA PRIJAVU POREZA NA DOHODAK</a:t>
            </a:r>
          </a:p>
          <a:p>
            <a:pPr algn="ctr"/>
            <a:endParaRPr lang="sl-SI" dirty="0" smtClean="0"/>
          </a:p>
          <a:p>
            <a:pPr algn="ctr"/>
            <a:r>
              <a:rPr lang="sl-SI" dirty="0" smtClean="0"/>
              <a:t>1.000.000 SATI VREMENA GODIŠNJE </a:t>
            </a:r>
          </a:p>
          <a:p>
            <a:pPr algn="ctr"/>
            <a:endParaRPr lang="sl-SI" dirty="0" smtClean="0"/>
          </a:p>
          <a:p>
            <a:pPr algn="ctr"/>
            <a:r>
              <a:rPr lang="sl-SI" dirty="0" smtClean="0"/>
              <a:t>PORESKA UPRAVA UBACUJE SVE PODATKE  U SISTEM GDE TI PODACI VEĆ POSTOJE</a:t>
            </a:r>
          </a:p>
          <a:p>
            <a:pPr algn="ctr"/>
            <a:endParaRPr lang="sl-SI" dirty="0" smtClean="0"/>
          </a:p>
          <a:p>
            <a:pPr algn="ctr"/>
            <a:r>
              <a:rPr lang="sl-SI" dirty="0" smtClean="0"/>
              <a:t>IZRAĐUJE I DOSTAVLJA SE 1.000.000 FORMALNIH REŠENJA 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922713" y="1948543"/>
            <a:ext cx="2984269" cy="47847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NAKON REFORME: </a:t>
            </a:r>
          </a:p>
          <a:p>
            <a:pPr algn="ctr"/>
            <a:endParaRPr lang="sl-SI" dirty="0" smtClean="0"/>
          </a:p>
          <a:p>
            <a:pPr algn="ctr"/>
            <a:r>
              <a:rPr lang="sl-SI" dirty="0" smtClean="0"/>
              <a:t>PORESKA UPRAVA IZRADI „INFORMATIVNI IZRAČUN POREZA“ I POŠALJE GA OBIČNOM POŠTOM (DOSTUPAN JE I NA PORTALU E-UPRAVA)</a:t>
            </a:r>
          </a:p>
          <a:p>
            <a:pPr algn="ctr"/>
            <a:endParaRPr lang="sl-SI" dirty="0"/>
          </a:p>
          <a:p>
            <a:pPr algn="ctr"/>
            <a:r>
              <a:rPr lang="sl-SI" dirty="0" smtClean="0"/>
              <a:t>PRAVO NA PRIGOVOR AKO SE OBVEZNIK NE SLAŽE </a:t>
            </a:r>
          </a:p>
          <a:p>
            <a:pPr algn="ctr"/>
            <a:endParaRPr lang="sl-SI" dirty="0"/>
          </a:p>
          <a:p>
            <a:pPr algn="ctr"/>
            <a:r>
              <a:rPr lang="sl-SI" dirty="0" smtClean="0"/>
              <a:t>UŠTEDA: MINIMALNO 1.000.000 SATI GODIŠNJE </a:t>
            </a:r>
          </a:p>
          <a:p>
            <a:pPr algn="ctr"/>
            <a:endParaRPr lang="sl-SI" dirty="0"/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40859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POKRETANJE BIZNISA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908" y="1853248"/>
            <a:ext cx="5299251" cy="237098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410" y="1643743"/>
            <a:ext cx="2123336" cy="2011582"/>
          </a:xfrm>
          <a:prstGeom prst="rect">
            <a:avLst/>
          </a:prstGeom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101323"/>
              </p:ext>
            </p:extLst>
          </p:nvPr>
        </p:nvGraphicFramePr>
        <p:xfrm>
          <a:off x="1476829" y="4540552"/>
          <a:ext cx="812799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WB DOING BUSINESS - STARTUP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2007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2015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Mesto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     98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        15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Broj koraka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       9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          2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Vreme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     60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          6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Trošak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       9.4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          0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95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2566681" y="177373"/>
            <a:ext cx="6455228" cy="976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ZUP: OBAVEZNA </a:t>
            </a:r>
            <a:r>
              <a:rPr lang="sl-SI" b="1" dirty="0" smtClean="0"/>
              <a:t>RAZMENA PODATAKA </a:t>
            </a:r>
            <a:r>
              <a:rPr lang="sl-SI" dirty="0" smtClean="0"/>
              <a:t>IZ SLUŽBENIH EVIDENCIJA (I ZABRANA DA SE TRAŽE OD STRANAKA)</a:t>
            </a:r>
            <a:endParaRPr lang="sl-SI" dirty="0"/>
          </a:p>
        </p:txBody>
      </p:sp>
      <p:sp>
        <p:nvSpPr>
          <p:cNvPr id="5" name="Puščica dol 4"/>
          <p:cNvSpPr/>
          <p:nvPr/>
        </p:nvSpPr>
        <p:spPr>
          <a:xfrm>
            <a:off x="4539342" y="1214194"/>
            <a:ext cx="2677885" cy="77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2650670" y="2052918"/>
            <a:ext cx="6455228" cy="1016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UREDBA: TEHNIČNA REŠENJA ZA RAZMENU (ELEKTRONSKU ILI „PEŠICE“) </a:t>
            </a:r>
            <a:endParaRPr lang="sl-SI" dirty="0"/>
          </a:p>
        </p:txBody>
      </p:sp>
      <p:sp>
        <p:nvSpPr>
          <p:cNvPr id="7" name="Puščica dol 6"/>
          <p:cNvSpPr/>
          <p:nvPr/>
        </p:nvSpPr>
        <p:spPr>
          <a:xfrm>
            <a:off x="4539342" y="3141489"/>
            <a:ext cx="2677885" cy="7447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2650670" y="3957919"/>
            <a:ext cx="6455228" cy="1103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MINISTARSTVO JAVNE UPRAVE: KOORDINACIJA, KONTROLA / INSPEKCIJA, MONITORING, IZVEŠTAVANJE </a:t>
            </a:r>
            <a:endParaRPr lang="sl-SI" dirty="0"/>
          </a:p>
        </p:txBody>
      </p:sp>
      <p:sp>
        <p:nvSpPr>
          <p:cNvPr id="9" name="Puščica dol 8"/>
          <p:cNvSpPr/>
          <p:nvPr/>
        </p:nvSpPr>
        <p:spPr>
          <a:xfrm>
            <a:off x="2784394" y="5323114"/>
            <a:ext cx="1660073" cy="870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uščica dol 9"/>
          <p:cNvSpPr/>
          <p:nvPr/>
        </p:nvSpPr>
        <p:spPr>
          <a:xfrm>
            <a:off x="6533403" y="5323114"/>
            <a:ext cx="1660073" cy="870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uščica dol 10"/>
          <p:cNvSpPr/>
          <p:nvPr/>
        </p:nvSpPr>
        <p:spPr>
          <a:xfrm>
            <a:off x="4629156" y="5323114"/>
            <a:ext cx="1660073" cy="870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3" name="Puščica dol 12"/>
          <p:cNvSpPr/>
          <p:nvPr/>
        </p:nvSpPr>
        <p:spPr>
          <a:xfrm>
            <a:off x="905836" y="5312228"/>
            <a:ext cx="1660073" cy="870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uščica dol 13"/>
          <p:cNvSpPr/>
          <p:nvPr/>
        </p:nvSpPr>
        <p:spPr>
          <a:xfrm>
            <a:off x="8322932" y="5344884"/>
            <a:ext cx="1660073" cy="870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oljeZBesedilom 14"/>
          <p:cNvSpPr txBox="1"/>
          <p:nvPr/>
        </p:nvSpPr>
        <p:spPr>
          <a:xfrm>
            <a:off x="1103312" y="5584371"/>
            <a:ext cx="8711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R A Z M E N A   P O D A T A K A    I Z     S L U Ž B E N I H    E V I D E N C I J A</a:t>
            </a:r>
            <a:endParaRPr lang="sl-SI" dirty="0"/>
          </a:p>
        </p:txBody>
      </p:sp>
      <p:sp>
        <p:nvSpPr>
          <p:cNvPr id="16" name="Puščica dol 15"/>
          <p:cNvSpPr/>
          <p:nvPr/>
        </p:nvSpPr>
        <p:spPr>
          <a:xfrm>
            <a:off x="10265229" y="2024744"/>
            <a:ext cx="1632857" cy="415834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I</a:t>
            </a:r>
          </a:p>
          <a:p>
            <a:pPr algn="ctr"/>
            <a:r>
              <a:rPr lang="sl-SI" dirty="0" smtClean="0"/>
              <a:t>M</a:t>
            </a:r>
          </a:p>
          <a:p>
            <a:pPr algn="ctr"/>
            <a:r>
              <a:rPr lang="sl-SI" dirty="0" smtClean="0"/>
              <a:t>P</a:t>
            </a:r>
          </a:p>
          <a:p>
            <a:pPr algn="ctr"/>
            <a:r>
              <a:rPr lang="sl-SI" dirty="0" smtClean="0"/>
              <a:t>L</a:t>
            </a:r>
          </a:p>
          <a:p>
            <a:pPr algn="ctr"/>
            <a:r>
              <a:rPr lang="sl-SI" dirty="0" smtClean="0"/>
              <a:t>E</a:t>
            </a:r>
          </a:p>
          <a:p>
            <a:pPr algn="ctr"/>
            <a:r>
              <a:rPr lang="sl-SI" dirty="0" smtClean="0"/>
              <a:t>M</a:t>
            </a:r>
          </a:p>
          <a:p>
            <a:pPr algn="ctr"/>
            <a:r>
              <a:rPr lang="sl-SI" dirty="0" smtClean="0"/>
              <a:t>E</a:t>
            </a:r>
          </a:p>
          <a:p>
            <a:pPr algn="ctr"/>
            <a:r>
              <a:rPr lang="sl-SI" dirty="0" smtClean="0"/>
              <a:t>N</a:t>
            </a:r>
          </a:p>
          <a:p>
            <a:pPr algn="ctr"/>
            <a:r>
              <a:rPr lang="sl-SI" dirty="0" smtClean="0"/>
              <a:t>T</a:t>
            </a:r>
          </a:p>
          <a:p>
            <a:pPr algn="ctr"/>
            <a:r>
              <a:rPr lang="sl-SI" dirty="0" smtClean="0"/>
              <a:t>A</a:t>
            </a:r>
          </a:p>
          <a:p>
            <a:pPr algn="ctr"/>
            <a:r>
              <a:rPr lang="sl-SI" dirty="0" smtClean="0"/>
              <a:t>C</a:t>
            </a:r>
          </a:p>
          <a:p>
            <a:pPr algn="ctr"/>
            <a:r>
              <a:rPr lang="sl-SI" dirty="0" smtClean="0"/>
              <a:t>I</a:t>
            </a:r>
          </a:p>
          <a:p>
            <a:pPr algn="ctr"/>
            <a:r>
              <a:rPr lang="sl-SI" dirty="0" smtClean="0"/>
              <a:t>J</a:t>
            </a:r>
          </a:p>
          <a:p>
            <a:pPr algn="ctr"/>
            <a:r>
              <a:rPr lang="sl-SI" dirty="0"/>
              <a:t>A</a:t>
            </a:r>
          </a:p>
        </p:txBody>
      </p:sp>
      <p:sp>
        <p:nvSpPr>
          <p:cNvPr id="17" name="Elipsa 16"/>
          <p:cNvSpPr/>
          <p:nvPr/>
        </p:nvSpPr>
        <p:spPr>
          <a:xfrm>
            <a:off x="115050" y="2092735"/>
            <a:ext cx="1278321" cy="139069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ORGANIZACIJA</a:t>
            </a:r>
            <a:endParaRPr lang="sl-SI" dirty="0"/>
          </a:p>
        </p:txBody>
      </p:sp>
      <p:sp>
        <p:nvSpPr>
          <p:cNvPr id="18" name="Elipsa 17"/>
          <p:cNvSpPr/>
          <p:nvPr/>
        </p:nvSpPr>
        <p:spPr>
          <a:xfrm>
            <a:off x="1067554" y="2615249"/>
            <a:ext cx="1278321" cy="139069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IT</a:t>
            </a:r>
            <a:endParaRPr lang="sl-SI" dirty="0"/>
          </a:p>
        </p:txBody>
      </p:sp>
      <p:sp>
        <p:nvSpPr>
          <p:cNvPr id="19" name="Elipsa 18"/>
          <p:cNvSpPr/>
          <p:nvPr/>
        </p:nvSpPr>
        <p:spPr>
          <a:xfrm>
            <a:off x="275996" y="3362259"/>
            <a:ext cx="1278321" cy="139069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PROMOCIJA</a:t>
            </a:r>
            <a:endParaRPr lang="sl-SI" dirty="0"/>
          </a:p>
        </p:txBody>
      </p:sp>
      <p:sp>
        <p:nvSpPr>
          <p:cNvPr id="20" name="Elipsa 19"/>
          <p:cNvSpPr/>
          <p:nvPr/>
        </p:nvSpPr>
        <p:spPr>
          <a:xfrm>
            <a:off x="1354470" y="3584076"/>
            <a:ext cx="1278321" cy="139069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INSPEKCIJA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56342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INDIKATOR: BROJ IZDATIH IZVODA IZ MATIČNIH KNJIGA </a:t>
            </a:r>
            <a:endParaRPr lang="sl-SI" dirty="0"/>
          </a:p>
        </p:txBody>
      </p:sp>
      <p:graphicFrame>
        <p:nvGraphicFramePr>
          <p:cNvPr id="5" name="Chart 7"/>
          <p:cNvGraphicFramePr>
            <a:graphicFrameLocks noGrp="1"/>
          </p:cNvGraphicFramePr>
          <p:nvPr>
            <p:ph idx="1"/>
          </p:nvPr>
        </p:nvGraphicFramePr>
        <p:xfrm>
          <a:off x="1103313" y="2052638"/>
          <a:ext cx="89471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757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TO RADI SRBIJA?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2400" dirty="0" smtClean="0"/>
              <a:t>Dobra praksa: e-prijava </a:t>
            </a:r>
            <a:r>
              <a:rPr lang="sl-SI" sz="2400" dirty="0" err="1" smtClean="0"/>
              <a:t>poreza</a:t>
            </a:r>
            <a:r>
              <a:rPr lang="sl-SI" sz="2400" dirty="0" smtClean="0"/>
              <a:t> i doprinosa po odbitku </a:t>
            </a:r>
          </a:p>
          <a:p>
            <a:r>
              <a:rPr lang="sl-SI" sz="2400" dirty="0" smtClean="0"/>
              <a:t>Praksa „u testiranju“: e-</a:t>
            </a:r>
            <a:r>
              <a:rPr lang="sl-SI" sz="2400" dirty="0" err="1" smtClean="0"/>
              <a:t>građevinske</a:t>
            </a:r>
            <a:r>
              <a:rPr lang="sl-SI" sz="2400" dirty="0" smtClean="0"/>
              <a:t> </a:t>
            </a:r>
            <a:r>
              <a:rPr lang="sl-SI" sz="2400" dirty="0" err="1" smtClean="0"/>
              <a:t>dozvole</a:t>
            </a:r>
            <a:endParaRPr lang="sl-SI" sz="2400" dirty="0" smtClean="0"/>
          </a:p>
          <a:p>
            <a:r>
              <a:rPr lang="sl-SI" sz="2400" dirty="0" smtClean="0"/>
              <a:t>„One stop </a:t>
            </a:r>
            <a:r>
              <a:rPr lang="sl-SI" sz="2400" dirty="0" err="1" smtClean="0"/>
              <a:t>shop</a:t>
            </a:r>
            <a:r>
              <a:rPr lang="sl-SI" sz="2400" dirty="0" smtClean="0"/>
              <a:t>“ za roditelje </a:t>
            </a:r>
            <a:r>
              <a:rPr lang="sl-SI" sz="2400" dirty="0" err="1" smtClean="0"/>
              <a:t>novorođene</a:t>
            </a:r>
            <a:r>
              <a:rPr lang="sl-SI" sz="2400" dirty="0" smtClean="0"/>
              <a:t> </a:t>
            </a:r>
            <a:r>
              <a:rPr lang="sl-SI" sz="2400" dirty="0" err="1" smtClean="0"/>
              <a:t>bebe</a:t>
            </a:r>
            <a:r>
              <a:rPr lang="sl-SI" sz="2400" dirty="0" smtClean="0"/>
              <a:t> (april 2011)</a:t>
            </a:r>
          </a:p>
          <a:p>
            <a:r>
              <a:rPr lang="sl-SI" sz="2400" dirty="0" err="1" smtClean="0"/>
              <a:t>Pojednostavljenje</a:t>
            </a:r>
            <a:r>
              <a:rPr lang="sl-SI" sz="2400" dirty="0" smtClean="0"/>
              <a:t> </a:t>
            </a:r>
            <a:r>
              <a:rPr lang="sl-SI" sz="2400" dirty="0" err="1" smtClean="0"/>
              <a:t>pokretanja</a:t>
            </a:r>
            <a:r>
              <a:rPr lang="sl-SI" sz="2400" dirty="0" smtClean="0"/>
              <a:t> biznisa (novi korak od 1.3.2016)</a:t>
            </a:r>
          </a:p>
          <a:p>
            <a:r>
              <a:rPr lang="sl-SI" sz="2400" dirty="0" smtClean="0"/>
              <a:t>Novi ZIP i </a:t>
            </a:r>
            <a:r>
              <a:rPr lang="sl-SI" sz="2400" dirty="0" err="1" smtClean="0"/>
              <a:t>razmena</a:t>
            </a:r>
            <a:r>
              <a:rPr lang="sl-SI" sz="2400" dirty="0" smtClean="0"/>
              <a:t> </a:t>
            </a:r>
            <a:r>
              <a:rPr lang="sl-SI" sz="2400" dirty="0" err="1" smtClean="0"/>
              <a:t>podataka</a:t>
            </a:r>
            <a:r>
              <a:rPr lang="sl-SI" sz="2400" dirty="0" smtClean="0"/>
              <a:t> po </a:t>
            </a:r>
            <a:r>
              <a:rPr lang="sl-SI" sz="2400" dirty="0" err="1" smtClean="0"/>
              <a:t>službenoj</a:t>
            </a:r>
            <a:r>
              <a:rPr lang="sl-SI" sz="2400" dirty="0" smtClean="0"/>
              <a:t> </a:t>
            </a:r>
            <a:r>
              <a:rPr lang="sl-SI" sz="2400" dirty="0" err="1" smtClean="0"/>
              <a:t>dužnosti</a:t>
            </a:r>
            <a:r>
              <a:rPr lang="sl-SI" sz="2400" dirty="0" smtClean="0"/>
              <a:t>!!!!!</a:t>
            </a:r>
          </a:p>
          <a:p>
            <a:r>
              <a:rPr lang="sl-SI" sz="2400" dirty="0" smtClean="0"/>
              <a:t>Program „Stop </a:t>
            </a:r>
            <a:r>
              <a:rPr lang="sl-SI" sz="2400" dirty="0" err="1" smtClean="0"/>
              <a:t>birokratiji</a:t>
            </a:r>
            <a:r>
              <a:rPr lang="sl-SI" sz="2400" dirty="0" smtClean="0"/>
              <a:t>“: </a:t>
            </a:r>
            <a:r>
              <a:rPr lang="sl-SI" sz="2400" dirty="0" err="1" smtClean="0"/>
              <a:t>ukidanje</a:t>
            </a:r>
            <a:r>
              <a:rPr lang="sl-SI" sz="2400" dirty="0" smtClean="0"/>
              <a:t> </a:t>
            </a:r>
            <a:r>
              <a:rPr lang="sl-SI" sz="2400" dirty="0" err="1" smtClean="0"/>
              <a:t>overe</a:t>
            </a:r>
            <a:r>
              <a:rPr lang="sl-SI" sz="2400" dirty="0" smtClean="0"/>
              <a:t> zdravstvene kartice, e-</a:t>
            </a:r>
            <a:r>
              <a:rPr lang="sl-SI" sz="2400" dirty="0" err="1" smtClean="0"/>
              <a:t>pokretanje</a:t>
            </a:r>
            <a:r>
              <a:rPr lang="sl-SI" sz="2400" dirty="0" smtClean="0"/>
              <a:t> biznisa, bebe-2.faza,  dostava </a:t>
            </a:r>
            <a:r>
              <a:rPr lang="sl-SI" sz="2400" dirty="0" err="1" smtClean="0"/>
              <a:t>dokumenata</a:t>
            </a:r>
            <a:r>
              <a:rPr lang="sl-SI" sz="2400" dirty="0" smtClean="0"/>
              <a:t> na </a:t>
            </a:r>
            <a:r>
              <a:rPr lang="sl-SI" sz="2400" dirty="0" err="1" smtClean="0"/>
              <a:t>kućnu</a:t>
            </a:r>
            <a:r>
              <a:rPr lang="sl-SI" sz="2400" dirty="0" smtClean="0"/>
              <a:t> </a:t>
            </a:r>
            <a:r>
              <a:rPr lang="sl-SI" sz="2400" dirty="0" err="1" smtClean="0"/>
              <a:t>adresu</a:t>
            </a:r>
            <a:r>
              <a:rPr lang="sl-SI" sz="2400" dirty="0" smtClean="0"/>
              <a:t>…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2667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o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162</TotalTime>
  <Words>935</Words>
  <Application>Microsoft Office PowerPoint</Application>
  <PresentationFormat>Custom</PresentationFormat>
  <Paragraphs>166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Naelektreno</vt:lpstr>
      <vt:lpstr>MODERNIZACIJA JAVNE UPRAVE – PRAKSE IZ SLOVENIJE I PERSPEKTIVE ZA SRBIJU </vt:lpstr>
      <vt:lpstr>KOJI SU BILI CILJEVI MODERNIZACIJE JU U SLOVENIJI, AKTUALNI I ZA SRBIJU 2016? </vt:lpstr>
      <vt:lpstr>SLO DOBRA PRAKSA I – OPTIMIZACIJA PROCESA I OTKLANJANJE ADMINISTRATIVNOG TERETA </vt:lpstr>
      <vt:lpstr>PowerPoint Presentation</vt:lpstr>
      <vt:lpstr>POREZI</vt:lpstr>
      <vt:lpstr>POKRETANJE BIZNISA</vt:lpstr>
      <vt:lpstr>PowerPoint Presentation</vt:lpstr>
      <vt:lpstr>INDIKATOR: BROJ IZDATIH IZVODA IZ MATIČNIH KNJIGA </vt:lpstr>
      <vt:lpstr>KAKO TO RADI SRBIJA? </vt:lpstr>
      <vt:lpstr>„Sve na jednom mestu“ za bebe </vt:lpstr>
      <vt:lpstr>Glavne lekcije: </vt:lpstr>
      <vt:lpstr>SLO DOBRA PRAKS II: SMANJENJE BROJA ZAPOSLENIH</vt:lpstr>
      <vt:lpstr>PowerPoint Presentation</vt:lpstr>
      <vt:lpstr>PowerPoint Presentation</vt:lpstr>
      <vt:lpstr>PowerPoint Presentation</vt:lpstr>
      <vt:lpstr>Implementacija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MODERNIZACIJA JAVNE UPRAVE – PRAKSE IZ SLOVENIJE I PERSPEKTIVE ZA SRBIJU</dc:title>
  <dc:creator>GREGA</dc:creator>
  <cp:lastModifiedBy>Valentina Čolić</cp:lastModifiedBy>
  <cp:revision>16</cp:revision>
  <dcterms:created xsi:type="dcterms:W3CDTF">2016-03-28T13:35:11Z</dcterms:created>
  <dcterms:modified xsi:type="dcterms:W3CDTF">2016-03-29T06:48:47Z</dcterms:modified>
</cp:coreProperties>
</file>