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43"/>
  </p:notesMasterIdLst>
  <p:sldIdLst>
    <p:sldId id="256" r:id="rId2"/>
    <p:sldId id="257" r:id="rId3"/>
    <p:sldId id="258" r:id="rId4"/>
    <p:sldId id="260" r:id="rId5"/>
    <p:sldId id="268" r:id="rId6"/>
    <p:sldId id="269" r:id="rId7"/>
    <p:sldId id="262" r:id="rId8"/>
    <p:sldId id="293" r:id="rId9"/>
    <p:sldId id="292" r:id="rId10"/>
    <p:sldId id="342" r:id="rId11"/>
    <p:sldId id="331" r:id="rId12"/>
    <p:sldId id="274" r:id="rId13"/>
    <p:sldId id="264" r:id="rId14"/>
    <p:sldId id="263" r:id="rId15"/>
    <p:sldId id="266" r:id="rId16"/>
    <p:sldId id="276" r:id="rId17"/>
    <p:sldId id="265" r:id="rId18"/>
    <p:sldId id="332" r:id="rId19"/>
    <p:sldId id="333" r:id="rId20"/>
    <p:sldId id="287" r:id="rId21"/>
    <p:sldId id="277" r:id="rId22"/>
    <p:sldId id="334" r:id="rId23"/>
    <p:sldId id="335" r:id="rId24"/>
    <p:sldId id="279" r:id="rId25"/>
    <p:sldId id="336" r:id="rId26"/>
    <p:sldId id="337" r:id="rId27"/>
    <p:sldId id="282" r:id="rId28"/>
    <p:sldId id="283" r:id="rId29"/>
    <p:sldId id="290" r:id="rId30"/>
    <p:sldId id="338" r:id="rId31"/>
    <p:sldId id="339" r:id="rId32"/>
    <p:sldId id="326" r:id="rId33"/>
    <p:sldId id="325" r:id="rId34"/>
    <p:sldId id="288" r:id="rId35"/>
    <p:sldId id="329" r:id="rId36"/>
    <p:sldId id="341" r:id="rId37"/>
    <p:sldId id="328" r:id="rId38"/>
    <p:sldId id="316" r:id="rId39"/>
    <p:sldId id="327" r:id="rId40"/>
    <p:sldId id="343" r:id="rId41"/>
    <p:sldId id="318" r:id="rId4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2D4FC09-9523-F68A-2F62-B0784C389203}" name="Slađana Karavdić Kočević" initials="SKK" userId="Slađana Karavdić Kočević" providerId="None"/>
  <p188:author id="{188D0AFD-2A27-F320-8CAF-2CE1DDBDD812}" name="Katarina" initials="Author" userId="Katarina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ladjana kocevic" initials="sk" lastIdx="6" clrIdx="0">
    <p:extLst>
      <p:ext uri="{19B8F6BF-5375-455C-9EA6-DF929625EA0E}">
        <p15:presenceInfo xmlns:p15="http://schemas.microsoft.com/office/powerpoint/2012/main" userId="9290d1673afee34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BB04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5D8EED1-F007-492D-BA8B-77C1BB40C98B}" v="3" dt="2022-10-26T09:41:01.36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6895" autoAdjust="0"/>
  </p:normalViewPr>
  <p:slideViewPr>
    <p:cSldViewPr snapToGrid="0">
      <p:cViewPr varScale="1">
        <p:scale>
          <a:sx n="52" d="100"/>
          <a:sy n="52" d="100"/>
        </p:scale>
        <p:origin x="1160" y="4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50" Type="http://schemas.microsoft.com/office/2018/10/relationships/authors" Target="author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6FD7D6-770B-48EE-881B-D5776FF5B721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 phldr="1"/>
      <dgm:spPr/>
    </dgm:pt>
    <dgm:pt modelId="{524F3972-FF65-413E-8D8D-A9C94DE45704}">
      <dgm:prSet phldrT="[Text]" custT="1"/>
      <dgm:spPr/>
      <dgm:t>
        <a:bodyPr/>
        <a:lstStyle/>
        <a:p>
          <a:pPr marL="166688" indent="0" algn="l"/>
          <a:r>
            <a:rPr lang="sr-Cyrl-CS" sz="1600" b="1" dirty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Општи циљ:</a:t>
          </a:r>
        </a:p>
        <a:p>
          <a:pPr marL="166688" indent="0" algn="l"/>
          <a:r>
            <a:rPr lang="sr-Cyrl-CS" sz="1600" b="0" dirty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Унапређење укупног пословања Градске/Општинске управе кроз промену функционално-организационе структуре. </a:t>
          </a:r>
          <a:endParaRPr lang="en-GB" sz="1600" b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F8F79AE-73DC-4D14-9BE9-91E63B686850}" type="parTrans" cxnId="{5E135025-ACA5-4D99-99DF-222217708847}">
      <dgm:prSet/>
      <dgm:spPr/>
      <dgm:t>
        <a:bodyPr/>
        <a:lstStyle/>
        <a:p>
          <a:pPr algn="ctr"/>
          <a:endParaRPr lang="en-GB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114EDA7-44A1-483F-AC1F-5D56311FD45B}" type="sibTrans" cxnId="{5E135025-ACA5-4D99-99DF-222217708847}">
      <dgm:prSet custT="1"/>
      <dgm:spPr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pPr algn="ctr"/>
          <a:endParaRPr lang="en-GB" sz="1800">
            <a:solidFill>
              <a:schemeClr val="tx1">
                <a:lumMod val="50000"/>
                <a:lumOff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98C789A-FFC0-42A1-8961-BE52FDA5320B}">
      <dgm:prSet phldrT="[Text]" custT="1"/>
      <dgm:spPr/>
      <dgm:t>
        <a:bodyPr/>
        <a:lstStyle/>
        <a:p>
          <a:pPr marL="0" algn="l"/>
          <a:r>
            <a:rPr lang="sr-Cyrl-CS" sz="14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Резултати активности А1:</a:t>
          </a:r>
        </a:p>
        <a:p>
          <a:pPr marL="0" algn="l"/>
          <a:r>
            <a:rPr lang="sr-Cyrl-CS" sz="14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Р1-1:  Израђена анализа и прилагођен функционално-организациони модел; </a:t>
          </a:r>
          <a:endParaRPr lang="en-GB" sz="1400" dirty="0">
            <a:solidFill>
              <a:srgbClr val="000000"/>
            </a:solidFill>
            <a:effectLst/>
            <a:latin typeface="Arial" panose="020B0604020202020204" pitchFamily="34" charset="0"/>
            <a:ea typeface="Times New Roman" panose="02020603050405020304" pitchFamily="18" charset="0"/>
            <a:cs typeface="Arial" panose="020B0604020202020204" pitchFamily="34" charset="0"/>
          </a:endParaRPr>
        </a:p>
        <a:p>
          <a:pPr marL="457200" indent="-457200" algn="l"/>
          <a:r>
            <a:rPr lang="sr-Cyrl-CS" sz="14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Р1-2:  Одлука о примени прилагођеног функционално-организационог модела, у складу са потребама и могућностима локалне самоуправе.</a:t>
          </a:r>
        </a:p>
        <a:p>
          <a:pPr marL="457200" indent="-457200" algn="l"/>
          <a:r>
            <a:rPr lang="sr-Cyrl-CS" sz="14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Резултати активности А2:</a:t>
          </a:r>
          <a:endParaRPr lang="sr-Cyrl-CS" sz="1400" dirty="0">
            <a:solidFill>
              <a:srgbClr val="000000"/>
            </a:solidFill>
            <a:effectLst/>
            <a:latin typeface="Arial" panose="020B0604020202020204" pitchFamily="34" charset="0"/>
            <a:ea typeface="Times New Roman" panose="02020603050405020304" pitchFamily="18" charset="0"/>
            <a:cs typeface="Arial" panose="020B0604020202020204" pitchFamily="34" charset="0"/>
          </a:endParaRPr>
        </a:p>
        <a:p>
          <a:pPr marL="533400" indent="-533400" algn="l"/>
          <a:r>
            <a:rPr lang="sr-Cyrl-CS" sz="1400" i="0" dirty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Р2-1:  </a:t>
          </a:r>
          <a:r>
            <a:rPr lang="sr-Cyrl-CS" sz="14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Усвојена акта: Одлука о изменама и допунама Одлуке о организацији Градске/Општинске управе, Правилник о изменама и допунама Правилника о организацији и систематизацији радних места</a:t>
          </a:r>
          <a:endParaRPr lang="sr-Cyrl-CS" sz="1400" i="0" dirty="0">
            <a:solidFill>
              <a:schemeClr val="tx1"/>
            </a:solidFill>
            <a:effectLst/>
            <a:latin typeface="Arial" panose="020B0604020202020204" pitchFamily="34" charset="0"/>
            <a:ea typeface="Times New Roman" panose="02020603050405020304" pitchFamily="18" charset="0"/>
            <a:cs typeface="Arial" panose="020B0604020202020204" pitchFamily="34" charset="0"/>
          </a:endParaRPr>
        </a:p>
        <a:p>
          <a:pPr marL="533400" indent="-533400" algn="l"/>
          <a:r>
            <a:rPr lang="sr-Cyrl-CS" sz="14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Р2-2</a:t>
          </a:r>
          <a:r>
            <a:rPr lang="sr-Cyrl-CS" sz="1400" dirty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:    </a:t>
          </a:r>
          <a:r>
            <a:rPr lang="sr-Cyrl-R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Донета нова решења о распоређивању за службенике</a:t>
          </a:r>
        </a:p>
        <a:p>
          <a:pPr marL="533400" indent="-533400" algn="l"/>
          <a:r>
            <a:rPr lang="sr-Cyrl-R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Р2-3:    Набављена опрема за потребе новог Одељења за ЛЕР </a:t>
          </a:r>
          <a:endParaRPr lang="en-GB" sz="1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5E9A0CE-8847-4539-9352-34172990B7A5}" type="parTrans" cxnId="{1C519122-EE18-4F2A-A0F1-DF933E7C95C9}">
      <dgm:prSet/>
      <dgm:spPr/>
      <dgm:t>
        <a:bodyPr/>
        <a:lstStyle/>
        <a:p>
          <a:pPr algn="ctr"/>
          <a:endParaRPr lang="en-GB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DDB5D64-0A8A-480C-BE15-C7E0BA1DE267}" type="sibTrans" cxnId="{1C519122-EE18-4F2A-A0F1-DF933E7C95C9}">
      <dgm:prSet custT="1"/>
      <dgm:spPr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pPr algn="ctr"/>
          <a:endParaRPr lang="en-GB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D8DCE62-F47F-46DC-92F7-9E86DAB50914}">
      <dgm:prSet custT="1"/>
      <dgm:spPr/>
      <dgm:t>
        <a:bodyPr/>
        <a:lstStyle/>
        <a:p>
          <a:pPr marL="0" algn="l"/>
          <a:r>
            <a:rPr lang="sr-Cyrl-CS" sz="14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Активности</a:t>
          </a:r>
          <a:r>
            <a:rPr lang="sr-Cyrl-CS" sz="14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:</a:t>
          </a:r>
        </a:p>
        <a:p>
          <a:pPr marL="233363" indent="-233363" algn="l"/>
          <a:r>
            <a:rPr lang="sr-Cyrl-CS" sz="14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А1: Припрема прилагођеног функционално-организационог модела, у складу са потребама и могућностима локалне самоуправе </a:t>
          </a:r>
        </a:p>
        <a:p>
          <a:pPr marL="233363" indent="-233363" algn="l"/>
          <a:r>
            <a:rPr lang="sr-Cyrl-CS" sz="14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А2: </a:t>
          </a:r>
          <a:r>
            <a:rPr lang="ru-RU" sz="1400" b="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Формирање новог Одељења за локални економски развој </a:t>
          </a:r>
          <a:endParaRPr lang="en-GB" sz="14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6EA19B4-1EC5-4113-872F-B673FA005923}" type="parTrans" cxnId="{1470F703-C90D-4BAA-9F02-368CCDBB16CA}">
      <dgm:prSet/>
      <dgm:spPr/>
      <dgm:t>
        <a:bodyPr/>
        <a:lstStyle/>
        <a:p>
          <a:pPr algn="ctr"/>
          <a:endParaRPr lang="en-GB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1AB5D13-18CE-45A7-BD5F-A1A9C9CD3AAB}" type="sibTrans" cxnId="{1470F703-C90D-4BAA-9F02-368CCDBB16CA}">
      <dgm:prSet/>
      <dgm:spPr/>
      <dgm:t>
        <a:bodyPr/>
        <a:lstStyle/>
        <a:p>
          <a:pPr algn="ctr"/>
          <a:endParaRPr lang="en-GB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7AEA2FB-A94B-4B6B-BE89-1962B4685660}">
      <dgm:prSet phldrT="[Text]" custT="1"/>
      <dgm:spPr/>
      <dgm:t>
        <a:bodyPr/>
        <a:lstStyle/>
        <a:p>
          <a:pPr marL="0" algn="l"/>
          <a:r>
            <a:rPr lang="sr-Cyrl-CS" sz="1400" b="1" dirty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Специфични циљеви:</a:t>
          </a:r>
        </a:p>
        <a:p>
          <a:pPr marL="0" indent="7938" algn="l"/>
          <a:r>
            <a:rPr lang="sr-Cyrl-CS" sz="1400" dirty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- Ефикаснија организација </a:t>
          </a:r>
          <a:r>
            <a:rPr lang="sr-Cyrl-CS" sz="1400" b="0" dirty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Градске/Општинске управе кроз п</a:t>
          </a:r>
          <a:r>
            <a:rPr lang="sr-Cyrl-CS" sz="1400" dirty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римену функционално-организационог модела, прилагођеног потребама и могућностима градске/општинске управе;</a:t>
          </a:r>
        </a:p>
        <a:p>
          <a:pPr marL="565150" indent="-565150" algn="l"/>
          <a:r>
            <a:rPr lang="sr-Cyrl-CS" sz="1400" dirty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- Унапређење услова за економски развој града/општине, повећање конкурентности и боље пословно окружење</a:t>
          </a:r>
          <a:endParaRPr lang="en-GB" sz="1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E43D3E7-0F20-4B32-9E6F-D274C4C0834B}" type="sibTrans" cxnId="{51902FA5-076E-41A7-ABAD-2F1348E521F1}">
      <dgm:prSet custT="1"/>
      <dgm:spPr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pPr algn="ctr"/>
          <a:endParaRPr lang="en-GB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5B74312-2684-4861-9AA7-A6D15B338C27}" type="parTrans" cxnId="{51902FA5-076E-41A7-ABAD-2F1348E521F1}">
      <dgm:prSet/>
      <dgm:spPr/>
      <dgm:t>
        <a:bodyPr/>
        <a:lstStyle/>
        <a:p>
          <a:pPr algn="ctr"/>
          <a:endParaRPr lang="en-GB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D017D73-A3FD-4A97-A917-345B15EA045E}" type="pres">
      <dgm:prSet presAssocID="{526FD7D6-770B-48EE-881B-D5776FF5B721}" presName="outerComposite" presStyleCnt="0">
        <dgm:presLayoutVars>
          <dgm:chMax val="5"/>
          <dgm:dir/>
          <dgm:resizeHandles val="exact"/>
        </dgm:presLayoutVars>
      </dgm:prSet>
      <dgm:spPr/>
    </dgm:pt>
    <dgm:pt modelId="{509B7C63-77D4-43DC-BC74-78EE5B6E6D86}" type="pres">
      <dgm:prSet presAssocID="{526FD7D6-770B-48EE-881B-D5776FF5B721}" presName="dummyMaxCanvas" presStyleCnt="0">
        <dgm:presLayoutVars/>
      </dgm:prSet>
      <dgm:spPr/>
    </dgm:pt>
    <dgm:pt modelId="{3FA3C211-F002-419F-BBF8-E05DBF7DDEFF}" type="pres">
      <dgm:prSet presAssocID="{526FD7D6-770B-48EE-881B-D5776FF5B721}" presName="FourNodes_1" presStyleLbl="node1" presStyleIdx="0" presStyleCnt="4" custScaleX="97954" custScaleY="62873" custLinFactNeighborX="257" custLinFactNeighborY="-20886">
        <dgm:presLayoutVars>
          <dgm:bulletEnabled val="1"/>
        </dgm:presLayoutVars>
      </dgm:prSet>
      <dgm:spPr/>
    </dgm:pt>
    <dgm:pt modelId="{4F16DD8C-5001-4822-9656-34FD767F37DE}" type="pres">
      <dgm:prSet presAssocID="{526FD7D6-770B-48EE-881B-D5776FF5B721}" presName="FourNodes_2" presStyleLbl="node1" presStyleIdx="1" presStyleCnt="4" custScaleX="102123" custScaleY="86267" custLinFactNeighborX="2121" custLinFactNeighborY="-54085">
        <dgm:presLayoutVars>
          <dgm:bulletEnabled val="1"/>
        </dgm:presLayoutVars>
      </dgm:prSet>
      <dgm:spPr/>
    </dgm:pt>
    <dgm:pt modelId="{1CA853D8-A1BF-4B5C-8AAE-B2B6DD41B486}" type="pres">
      <dgm:prSet presAssocID="{526FD7D6-770B-48EE-881B-D5776FF5B721}" presName="FourNodes_3" presStyleLbl="node1" presStyleIdx="2" presStyleCnt="4" custScaleX="100514" custScaleY="192601" custLinFactNeighborX="156" custLinFactNeighborY="-25226">
        <dgm:presLayoutVars>
          <dgm:bulletEnabled val="1"/>
        </dgm:presLayoutVars>
      </dgm:prSet>
      <dgm:spPr/>
    </dgm:pt>
    <dgm:pt modelId="{9B9D2D6F-A864-4930-858D-349889E5D143}" type="pres">
      <dgm:prSet presAssocID="{526FD7D6-770B-48EE-881B-D5776FF5B721}" presName="FourNodes_4" presStyleLbl="node1" presStyleIdx="3" presStyleCnt="4" custScaleX="100221" custScaleY="85082" custLinFactNeighborX="3460" custLinFactNeighborY="3589">
        <dgm:presLayoutVars>
          <dgm:bulletEnabled val="1"/>
        </dgm:presLayoutVars>
      </dgm:prSet>
      <dgm:spPr/>
    </dgm:pt>
    <dgm:pt modelId="{4BA7584E-9ABA-4B68-B30C-33FF489DB3B1}" type="pres">
      <dgm:prSet presAssocID="{526FD7D6-770B-48EE-881B-D5776FF5B721}" presName="FourConn_1-2" presStyleLbl="fgAccFollowNode1" presStyleIdx="0" presStyleCnt="3" custAng="10800000" custLinFactNeighborX="-21959" custLinFactNeighborY="-71588">
        <dgm:presLayoutVars>
          <dgm:bulletEnabled val="1"/>
        </dgm:presLayoutVars>
      </dgm:prSet>
      <dgm:spPr/>
    </dgm:pt>
    <dgm:pt modelId="{DECB38A9-3948-41C3-ACA5-785CB26A0284}" type="pres">
      <dgm:prSet presAssocID="{526FD7D6-770B-48EE-881B-D5776FF5B721}" presName="FourConn_2-3" presStyleLbl="fgAccFollowNode1" presStyleIdx="1" presStyleCnt="3" custAng="10800000" custLinFactY="-17306" custLinFactNeighborX="-48732" custLinFactNeighborY="-100000">
        <dgm:presLayoutVars>
          <dgm:bulletEnabled val="1"/>
        </dgm:presLayoutVars>
      </dgm:prSet>
      <dgm:spPr/>
    </dgm:pt>
    <dgm:pt modelId="{B066B38E-E813-405F-98C3-7C40E2886754}" type="pres">
      <dgm:prSet presAssocID="{526FD7D6-770B-48EE-881B-D5776FF5B721}" presName="FourConn_3-4" presStyleLbl="fgAccFollowNode1" presStyleIdx="2" presStyleCnt="3" custAng="10800000" custLinFactNeighborX="-42912" custLinFactNeighborY="-4131">
        <dgm:presLayoutVars>
          <dgm:bulletEnabled val="1"/>
        </dgm:presLayoutVars>
      </dgm:prSet>
      <dgm:spPr/>
    </dgm:pt>
    <dgm:pt modelId="{F4E157FC-5627-4FFE-96BE-9EA490421FB6}" type="pres">
      <dgm:prSet presAssocID="{526FD7D6-770B-48EE-881B-D5776FF5B721}" presName="FourNodes_1_text" presStyleLbl="node1" presStyleIdx="3" presStyleCnt="4">
        <dgm:presLayoutVars>
          <dgm:bulletEnabled val="1"/>
        </dgm:presLayoutVars>
      </dgm:prSet>
      <dgm:spPr/>
    </dgm:pt>
    <dgm:pt modelId="{2AB7DA61-17A6-45E3-8824-09442A744A8A}" type="pres">
      <dgm:prSet presAssocID="{526FD7D6-770B-48EE-881B-D5776FF5B721}" presName="FourNodes_2_text" presStyleLbl="node1" presStyleIdx="3" presStyleCnt="4">
        <dgm:presLayoutVars>
          <dgm:bulletEnabled val="1"/>
        </dgm:presLayoutVars>
      </dgm:prSet>
      <dgm:spPr/>
    </dgm:pt>
    <dgm:pt modelId="{7AA4112C-8E1B-4D90-BF23-3E7F48BDA5BD}" type="pres">
      <dgm:prSet presAssocID="{526FD7D6-770B-48EE-881B-D5776FF5B721}" presName="FourNodes_3_text" presStyleLbl="node1" presStyleIdx="3" presStyleCnt="4">
        <dgm:presLayoutVars>
          <dgm:bulletEnabled val="1"/>
        </dgm:presLayoutVars>
      </dgm:prSet>
      <dgm:spPr/>
    </dgm:pt>
    <dgm:pt modelId="{73F6904D-E9C8-4A43-9134-2D3B36016933}" type="pres">
      <dgm:prSet presAssocID="{526FD7D6-770B-48EE-881B-D5776FF5B721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1470F703-C90D-4BAA-9F02-368CCDBB16CA}" srcId="{526FD7D6-770B-48EE-881B-D5776FF5B721}" destId="{CD8DCE62-F47F-46DC-92F7-9E86DAB50914}" srcOrd="3" destOrd="0" parTransId="{16EA19B4-1EC5-4113-872F-B673FA005923}" sibTransId="{D1AB5D13-18CE-45A7-BD5F-A1A9C9CD3AAB}"/>
    <dgm:cxn modelId="{07020822-09CE-4123-997F-3DF0EF9158B4}" type="presOf" srcId="{37AEA2FB-A94B-4B6B-BE89-1962B4685660}" destId="{4F16DD8C-5001-4822-9656-34FD767F37DE}" srcOrd="0" destOrd="0" presId="urn:microsoft.com/office/officeart/2005/8/layout/vProcess5"/>
    <dgm:cxn modelId="{1C519122-EE18-4F2A-A0F1-DF933E7C95C9}" srcId="{526FD7D6-770B-48EE-881B-D5776FF5B721}" destId="{F98C789A-FFC0-42A1-8961-BE52FDA5320B}" srcOrd="2" destOrd="0" parTransId="{65E9A0CE-8847-4539-9352-34172990B7A5}" sibTransId="{ADDB5D64-0A8A-480C-BE15-C7E0BA1DE267}"/>
    <dgm:cxn modelId="{0E68C123-1C69-4610-9EEC-890132BBA4D2}" type="presOf" srcId="{CD8DCE62-F47F-46DC-92F7-9E86DAB50914}" destId="{73F6904D-E9C8-4A43-9134-2D3B36016933}" srcOrd="1" destOrd="0" presId="urn:microsoft.com/office/officeart/2005/8/layout/vProcess5"/>
    <dgm:cxn modelId="{5E135025-ACA5-4D99-99DF-222217708847}" srcId="{526FD7D6-770B-48EE-881B-D5776FF5B721}" destId="{524F3972-FF65-413E-8D8D-A9C94DE45704}" srcOrd="0" destOrd="0" parTransId="{BF8F79AE-73DC-4D14-9BE9-91E63B686850}" sibTransId="{F114EDA7-44A1-483F-AC1F-5D56311FD45B}"/>
    <dgm:cxn modelId="{6FF8CA5C-C2EE-48C2-8334-E1B29170C926}" type="presOf" srcId="{F98C789A-FFC0-42A1-8961-BE52FDA5320B}" destId="{1CA853D8-A1BF-4B5C-8AAE-B2B6DD41B486}" srcOrd="0" destOrd="0" presId="urn:microsoft.com/office/officeart/2005/8/layout/vProcess5"/>
    <dgm:cxn modelId="{41354F60-7F2E-4AF8-B1D5-0172D21F69C5}" type="presOf" srcId="{524F3972-FF65-413E-8D8D-A9C94DE45704}" destId="{3FA3C211-F002-419F-BBF8-E05DBF7DDEFF}" srcOrd="0" destOrd="0" presId="urn:microsoft.com/office/officeart/2005/8/layout/vProcess5"/>
    <dgm:cxn modelId="{37800759-C96F-4BB6-8B60-BCAB28DBA908}" type="presOf" srcId="{526FD7D6-770B-48EE-881B-D5776FF5B721}" destId="{3D017D73-A3FD-4A97-A917-345B15EA045E}" srcOrd="0" destOrd="0" presId="urn:microsoft.com/office/officeart/2005/8/layout/vProcess5"/>
    <dgm:cxn modelId="{A426217E-09FC-4878-9ED3-8DEF4A9A8D2D}" type="presOf" srcId="{ADDB5D64-0A8A-480C-BE15-C7E0BA1DE267}" destId="{B066B38E-E813-405F-98C3-7C40E2886754}" srcOrd="0" destOrd="0" presId="urn:microsoft.com/office/officeart/2005/8/layout/vProcess5"/>
    <dgm:cxn modelId="{F1E1B787-8982-4228-9AC8-EB8E5651A024}" type="presOf" srcId="{CE43D3E7-0F20-4B32-9E6F-D274C4C0834B}" destId="{DECB38A9-3948-41C3-ACA5-785CB26A0284}" srcOrd="0" destOrd="0" presId="urn:microsoft.com/office/officeart/2005/8/layout/vProcess5"/>
    <dgm:cxn modelId="{8A7DAA91-10DF-4EF8-B22C-9C7A0C2C4746}" type="presOf" srcId="{F114EDA7-44A1-483F-AC1F-5D56311FD45B}" destId="{4BA7584E-9ABA-4B68-B30C-33FF489DB3B1}" srcOrd="0" destOrd="0" presId="urn:microsoft.com/office/officeart/2005/8/layout/vProcess5"/>
    <dgm:cxn modelId="{51902FA5-076E-41A7-ABAD-2F1348E521F1}" srcId="{526FD7D6-770B-48EE-881B-D5776FF5B721}" destId="{37AEA2FB-A94B-4B6B-BE89-1962B4685660}" srcOrd="1" destOrd="0" parTransId="{95B74312-2684-4861-9AA7-A6D15B338C27}" sibTransId="{CE43D3E7-0F20-4B32-9E6F-D274C4C0834B}"/>
    <dgm:cxn modelId="{C2A281C1-19D5-4AD1-AA02-3D512160EB78}" type="presOf" srcId="{37AEA2FB-A94B-4B6B-BE89-1962B4685660}" destId="{2AB7DA61-17A6-45E3-8824-09442A744A8A}" srcOrd="1" destOrd="0" presId="urn:microsoft.com/office/officeart/2005/8/layout/vProcess5"/>
    <dgm:cxn modelId="{9DA540C7-1CB1-4DB4-B85D-99DBF70640CC}" type="presOf" srcId="{524F3972-FF65-413E-8D8D-A9C94DE45704}" destId="{F4E157FC-5627-4FFE-96BE-9EA490421FB6}" srcOrd="1" destOrd="0" presId="urn:microsoft.com/office/officeart/2005/8/layout/vProcess5"/>
    <dgm:cxn modelId="{0DC8DCCB-BD59-42E2-BB9A-8BA98D4C80FB}" type="presOf" srcId="{CD8DCE62-F47F-46DC-92F7-9E86DAB50914}" destId="{9B9D2D6F-A864-4930-858D-349889E5D143}" srcOrd="0" destOrd="0" presId="urn:microsoft.com/office/officeart/2005/8/layout/vProcess5"/>
    <dgm:cxn modelId="{7433BEED-09B0-4421-ADF8-9A3483ED8B34}" type="presOf" srcId="{F98C789A-FFC0-42A1-8961-BE52FDA5320B}" destId="{7AA4112C-8E1B-4D90-BF23-3E7F48BDA5BD}" srcOrd="1" destOrd="0" presId="urn:microsoft.com/office/officeart/2005/8/layout/vProcess5"/>
    <dgm:cxn modelId="{B6B15554-8369-4429-A2D5-E9F62695606F}" type="presParOf" srcId="{3D017D73-A3FD-4A97-A917-345B15EA045E}" destId="{509B7C63-77D4-43DC-BC74-78EE5B6E6D86}" srcOrd="0" destOrd="0" presId="urn:microsoft.com/office/officeart/2005/8/layout/vProcess5"/>
    <dgm:cxn modelId="{9D17ECCD-526E-4EAC-8DB1-CFDCACC12686}" type="presParOf" srcId="{3D017D73-A3FD-4A97-A917-345B15EA045E}" destId="{3FA3C211-F002-419F-BBF8-E05DBF7DDEFF}" srcOrd="1" destOrd="0" presId="urn:microsoft.com/office/officeart/2005/8/layout/vProcess5"/>
    <dgm:cxn modelId="{2F5B3A08-8C03-48EE-B1B1-E6A42EB251EC}" type="presParOf" srcId="{3D017D73-A3FD-4A97-A917-345B15EA045E}" destId="{4F16DD8C-5001-4822-9656-34FD767F37DE}" srcOrd="2" destOrd="0" presId="urn:microsoft.com/office/officeart/2005/8/layout/vProcess5"/>
    <dgm:cxn modelId="{C0623640-56DA-4511-9D6E-0A0054D5201D}" type="presParOf" srcId="{3D017D73-A3FD-4A97-A917-345B15EA045E}" destId="{1CA853D8-A1BF-4B5C-8AAE-B2B6DD41B486}" srcOrd="3" destOrd="0" presId="urn:microsoft.com/office/officeart/2005/8/layout/vProcess5"/>
    <dgm:cxn modelId="{703E0004-4EF3-43A6-B887-0833A3DBB369}" type="presParOf" srcId="{3D017D73-A3FD-4A97-A917-345B15EA045E}" destId="{9B9D2D6F-A864-4930-858D-349889E5D143}" srcOrd="4" destOrd="0" presId="urn:microsoft.com/office/officeart/2005/8/layout/vProcess5"/>
    <dgm:cxn modelId="{84E578EF-0CA0-4C6C-A5B8-D22E699A8511}" type="presParOf" srcId="{3D017D73-A3FD-4A97-A917-345B15EA045E}" destId="{4BA7584E-9ABA-4B68-B30C-33FF489DB3B1}" srcOrd="5" destOrd="0" presId="urn:microsoft.com/office/officeart/2005/8/layout/vProcess5"/>
    <dgm:cxn modelId="{B538D12A-B222-4D72-97A2-AE81185F15F2}" type="presParOf" srcId="{3D017D73-A3FD-4A97-A917-345B15EA045E}" destId="{DECB38A9-3948-41C3-ACA5-785CB26A0284}" srcOrd="6" destOrd="0" presId="urn:microsoft.com/office/officeart/2005/8/layout/vProcess5"/>
    <dgm:cxn modelId="{79832F47-CEC9-46D4-9842-67A09370021C}" type="presParOf" srcId="{3D017D73-A3FD-4A97-A917-345B15EA045E}" destId="{B066B38E-E813-405F-98C3-7C40E2886754}" srcOrd="7" destOrd="0" presId="urn:microsoft.com/office/officeart/2005/8/layout/vProcess5"/>
    <dgm:cxn modelId="{3CA78B7F-9016-447F-AABD-C11A464D7DBC}" type="presParOf" srcId="{3D017D73-A3FD-4A97-A917-345B15EA045E}" destId="{F4E157FC-5627-4FFE-96BE-9EA490421FB6}" srcOrd="8" destOrd="0" presId="urn:microsoft.com/office/officeart/2005/8/layout/vProcess5"/>
    <dgm:cxn modelId="{1E2DB132-B028-4A33-807B-131155E0DC3D}" type="presParOf" srcId="{3D017D73-A3FD-4A97-A917-345B15EA045E}" destId="{2AB7DA61-17A6-45E3-8824-09442A744A8A}" srcOrd="9" destOrd="0" presId="urn:microsoft.com/office/officeart/2005/8/layout/vProcess5"/>
    <dgm:cxn modelId="{13AB6859-149C-4BDC-8894-79F29B99AC03}" type="presParOf" srcId="{3D017D73-A3FD-4A97-A917-345B15EA045E}" destId="{7AA4112C-8E1B-4D90-BF23-3E7F48BDA5BD}" srcOrd="10" destOrd="0" presId="urn:microsoft.com/office/officeart/2005/8/layout/vProcess5"/>
    <dgm:cxn modelId="{95B6095B-0238-4D91-9512-B49E329E8D2A}" type="presParOf" srcId="{3D017D73-A3FD-4A97-A917-345B15EA045E}" destId="{73F6904D-E9C8-4A43-9134-2D3B36016933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A3C211-F002-419F-BBF8-E05DBF7DDEFF}">
      <dsp:nvSpPr>
        <dsp:cNvPr id="0" name=""/>
        <dsp:cNvSpPr/>
      </dsp:nvSpPr>
      <dsp:spPr>
        <a:xfrm>
          <a:off x="116948" y="0"/>
          <a:ext cx="9353424" cy="81412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66688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CS" sz="1600" b="1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Општи циљ:</a:t>
          </a:r>
        </a:p>
        <a:p>
          <a:pPr marL="166688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CS" sz="1600" b="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Унапређење укупног пословања Градске/Општинске управе кроз промену функционално-организационе структуре. </a:t>
          </a:r>
          <a:endParaRPr lang="en-GB" sz="1600" b="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40793" y="23845"/>
        <a:ext cx="7904167" cy="766439"/>
      </dsp:txXfrm>
    </dsp:sp>
    <dsp:sp modelId="{4F16DD8C-5001-4822-9656-34FD767F37DE}">
      <dsp:nvSpPr>
        <dsp:cNvPr id="0" name=""/>
        <dsp:cNvSpPr/>
      </dsp:nvSpPr>
      <dsp:spPr>
        <a:xfrm>
          <a:off x="895605" y="918889"/>
          <a:ext cx="9751513" cy="111705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CS" sz="1400" b="1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Специфични циљеви:</a:t>
          </a:r>
        </a:p>
        <a:p>
          <a:pPr marL="0" lvl="0" indent="7938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CS" sz="14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- Ефикаснија организација </a:t>
          </a:r>
          <a:r>
            <a:rPr lang="sr-Cyrl-CS" sz="1400" b="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Градске/Општинске управе кроз п</a:t>
          </a:r>
          <a:r>
            <a:rPr lang="sr-Cyrl-CS" sz="14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римену функционално-организационог модела, прилагођеног потребама и могућностима градске/општинске управе;</a:t>
          </a:r>
        </a:p>
        <a:p>
          <a:pPr marL="565150" lvl="0" indent="-56515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CS" sz="14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- Унапређење услова за економски развој града/општине, повећање конкурентности и боље пословно окружење</a:t>
          </a:r>
          <a:endParaRPr lang="en-GB" sz="1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28322" y="951606"/>
        <a:ext cx="8009850" cy="1051619"/>
      </dsp:txXfrm>
    </dsp:sp>
    <dsp:sp modelId="{1CA853D8-A1BF-4B5C-8AAE-B2B6DD41B486}">
      <dsp:nvSpPr>
        <dsp:cNvPr id="0" name=""/>
        <dsp:cNvSpPr/>
      </dsp:nvSpPr>
      <dsp:spPr>
        <a:xfrm>
          <a:off x="1572566" y="2134441"/>
          <a:ext cx="9597873" cy="249395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CS" sz="1400" b="1" kern="12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Резултати активности А1:</a:t>
          </a:r>
        </a:p>
        <a:p>
          <a:pPr marL="0"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CS" sz="1400" kern="12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Р1-1:  Израђена анализа и прилагођен функционално-организациони модел; </a:t>
          </a:r>
          <a:endParaRPr lang="en-GB" sz="1400" kern="1200" dirty="0">
            <a:solidFill>
              <a:srgbClr val="000000"/>
            </a:solidFill>
            <a:effectLst/>
            <a:latin typeface="Arial" panose="020B0604020202020204" pitchFamily="34" charset="0"/>
            <a:ea typeface="Times New Roman" panose="02020603050405020304" pitchFamily="18" charset="0"/>
            <a:cs typeface="Arial" panose="020B0604020202020204" pitchFamily="34" charset="0"/>
          </a:endParaRPr>
        </a:p>
        <a:p>
          <a:pPr marL="457200" lvl="0" indent="-45720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CS" sz="1400" kern="12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Р1-2:  Одлука о примени прилагођеног функционално-организационог модела, у складу са потребама и могућностима локалне самоуправе.</a:t>
          </a:r>
        </a:p>
        <a:p>
          <a:pPr marL="457200" lvl="0" indent="-45720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CS" sz="1400" b="1" kern="12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Резултати активности А2:</a:t>
          </a:r>
          <a:endParaRPr lang="sr-Cyrl-CS" sz="1400" kern="1200" dirty="0">
            <a:solidFill>
              <a:srgbClr val="000000"/>
            </a:solidFill>
            <a:effectLst/>
            <a:latin typeface="Arial" panose="020B0604020202020204" pitchFamily="34" charset="0"/>
            <a:ea typeface="Times New Roman" panose="02020603050405020304" pitchFamily="18" charset="0"/>
            <a:cs typeface="Arial" panose="020B0604020202020204" pitchFamily="34" charset="0"/>
          </a:endParaRPr>
        </a:p>
        <a:p>
          <a:pPr marL="533400" lvl="0" indent="-53340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CS" sz="1400" i="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Р2-1:  </a:t>
          </a:r>
          <a:r>
            <a:rPr lang="sr-Cyrl-CS" sz="1400" kern="12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Усвојена акта: Одлука о изменама и допунама Одлуке о организацији Градске/Општинске управе, Правилник о изменама и допунама Правилника о организацији и систематизацији радних места</a:t>
          </a:r>
          <a:endParaRPr lang="sr-Cyrl-CS" sz="1400" i="0" kern="1200" dirty="0">
            <a:solidFill>
              <a:schemeClr val="tx1"/>
            </a:solidFill>
            <a:effectLst/>
            <a:latin typeface="Arial" panose="020B0604020202020204" pitchFamily="34" charset="0"/>
            <a:ea typeface="Times New Roman" panose="02020603050405020304" pitchFamily="18" charset="0"/>
            <a:cs typeface="Arial" panose="020B0604020202020204" pitchFamily="34" charset="0"/>
          </a:endParaRPr>
        </a:p>
        <a:p>
          <a:pPr marL="533400" lvl="0" indent="-53340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CS" sz="1400" kern="12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Р2-2</a:t>
          </a:r>
          <a:r>
            <a:rPr lang="sr-Cyrl-CS" sz="14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:    </a:t>
          </a:r>
          <a:r>
            <a:rPr lang="sr-Cyrl-RS" sz="14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Донета нова решења о распоређивању за службенике</a:t>
          </a:r>
        </a:p>
        <a:p>
          <a:pPr marL="533400" lvl="0" indent="-53340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Р2-3:    Набављена опрема за потребе новог Одељења за ЛЕР </a:t>
          </a:r>
          <a:endParaRPr lang="en-GB" sz="1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645611" y="2207486"/>
        <a:ext cx="7813961" cy="2347860"/>
      </dsp:txXfrm>
    </dsp:sp>
    <dsp:sp modelId="{9B9D2D6F-A864-4930-858D-349889E5D143}">
      <dsp:nvSpPr>
        <dsp:cNvPr id="0" name=""/>
        <dsp:cNvSpPr/>
      </dsp:nvSpPr>
      <dsp:spPr>
        <a:xfrm>
          <a:off x="2371371" y="4733993"/>
          <a:ext cx="9569895" cy="110170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CS" sz="1400" b="1" kern="12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Активности</a:t>
          </a:r>
          <a:r>
            <a:rPr lang="sr-Cyrl-CS" sz="1400" kern="12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:</a:t>
          </a:r>
        </a:p>
        <a:p>
          <a:pPr marL="233363" lvl="0" indent="-233363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CS" sz="1400" kern="12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А1: Припрема прилагођеног функционално-организационог модела, у складу са потребама и могућностима локалне самоуправе </a:t>
          </a:r>
        </a:p>
        <a:p>
          <a:pPr marL="233363" lvl="0" indent="-233363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CS" sz="1400" kern="12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А2: </a:t>
          </a:r>
          <a:r>
            <a:rPr lang="ru-RU" sz="1400" b="0" kern="12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Формирање новог Одељења за локални економски развој </a:t>
          </a:r>
          <a:endParaRPr lang="en-GB" sz="14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403639" y="4766261"/>
        <a:ext cx="7860349" cy="1037173"/>
      </dsp:txXfrm>
    </dsp:sp>
    <dsp:sp modelId="{4BA7584E-9ABA-4B68-B30C-33FF489DB3B1}">
      <dsp:nvSpPr>
        <dsp:cNvPr id="0" name=""/>
        <dsp:cNvSpPr/>
      </dsp:nvSpPr>
      <dsp:spPr>
        <a:xfrm rot="10800000">
          <a:off x="8517022" y="389224"/>
          <a:ext cx="841671" cy="841671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800" kern="1200">
            <a:solidFill>
              <a:schemeClr val="tx1">
                <a:lumMod val="50000"/>
                <a:lumOff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706398" y="597538"/>
        <a:ext cx="462919" cy="633357"/>
      </dsp:txXfrm>
    </dsp:sp>
    <dsp:sp modelId="{DECB38A9-3948-41C3-ACA5-785CB26A0284}">
      <dsp:nvSpPr>
        <dsp:cNvPr id="0" name=""/>
        <dsp:cNvSpPr/>
      </dsp:nvSpPr>
      <dsp:spPr>
        <a:xfrm rot="10800000">
          <a:off x="9091393" y="1534740"/>
          <a:ext cx="841671" cy="841671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8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280769" y="1743054"/>
        <a:ext cx="462919" cy="633357"/>
      </dsp:txXfrm>
    </dsp:sp>
    <dsp:sp modelId="{B066B38E-E813-405F-98C3-7C40E2886754}">
      <dsp:nvSpPr>
        <dsp:cNvPr id="0" name=""/>
        <dsp:cNvSpPr/>
      </dsp:nvSpPr>
      <dsp:spPr>
        <a:xfrm rot="10800000">
          <a:off x="9928154" y="4017614"/>
          <a:ext cx="841671" cy="841671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8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117530" y="4225928"/>
        <a:ext cx="462919" cy="6333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90A108-96B6-42DD-B623-0238D5CE074B}" type="datetimeFigureOut">
              <a:rPr lang="en-GB" smtClean="0"/>
              <a:t>23/11/2022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73893"/>
            <a:ext cx="560832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DC922-BD19-47F9-BAC6-0820D49EE3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383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слику на слајду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Чувар места за напомен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Cyrl-RS" dirty="0"/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FDC922-BD19-47F9-BAC6-0820D49EE3F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69965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слику на слајду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Чувар места за напомен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Cyrl-RS" dirty="0"/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FDC922-BD19-47F9-BAC6-0820D49EE3F1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57949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слику на слајду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Чувар места за напомен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Cyrl-RS" dirty="0"/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FDC922-BD19-47F9-BAC6-0820D49EE3F1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0791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FDC922-BD19-47F9-BAC6-0820D49EE3F1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61492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слику на слајду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Чувар места за напомен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Cyrl-RS" dirty="0"/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FDC922-BD19-47F9-BAC6-0820D49EE3F1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90991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слику на слајду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Чувар места за напомен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Cyrl-RS" dirty="0"/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FDC922-BD19-47F9-BAC6-0820D49EE3F1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8976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слику на слајду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Чувар места за напомен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Cyrl-RS" dirty="0"/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FDC922-BD19-47F9-BAC6-0820D49EE3F1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14291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слику на слајду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Чувар места за напомен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Cyrl-RS" dirty="0"/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FDC922-BD19-47F9-BAC6-0820D49EE3F1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052277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слику на слајду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Чувар места за напомен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Cyrl-RS" dirty="0"/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FDC922-BD19-47F9-BAC6-0820D49EE3F1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64834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слику на слајду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Чувар места за напомен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Cyrl-RS" dirty="0"/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FDC922-BD19-47F9-BAC6-0820D49EE3F1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95402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слику на слајду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Чувар места за напомен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Cyrl-RS" sz="1400" b="1" dirty="0"/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FDC922-BD19-47F9-BAC6-0820D49EE3F1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97221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FDC922-BD19-47F9-BAC6-0820D49EE3F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938457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слику на слајду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Чувар места за напомен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Cyrl-RS" dirty="0"/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FDC922-BD19-47F9-BAC6-0820D49EE3F1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946334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слику на слајду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Чувар места за напомен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Cyrl-RS" dirty="0"/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FDC922-BD19-47F9-BAC6-0820D49EE3F1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862083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слику на слајду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Чувар места за напомен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Cyrl-RS" dirty="0"/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FDC922-BD19-47F9-BAC6-0820D49EE3F1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205726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слику на слајду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Чувар места за напомен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Cyrl-RS" dirty="0"/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FDC922-BD19-47F9-BAC6-0820D49EE3F1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299568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слику на слајду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Чувар места за напомен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Cyrl-RS" dirty="0"/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FDC922-BD19-47F9-BAC6-0820D49EE3F1}" type="slidenum">
              <a:rPr lang="en-GB" smtClean="0"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413068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слику на слајду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Чувар места за напомен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Cyrl-RS" dirty="0"/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FDC922-BD19-47F9-BAC6-0820D49EE3F1}" type="slidenum">
              <a:rPr lang="en-GB" smtClean="0"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906794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слику на слајду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Чувар места за напомен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Cyrl-RS" dirty="0"/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FDC922-BD19-47F9-BAC6-0820D49EE3F1}" type="slidenum">
              <a:rPr lang="en-GB" smtClean="0"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82648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слику на слајду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Чувар места за напомен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Cyrl-RS" dirty="0"/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FDC922-BD19-47F9-BAC6-0820D49EE3F1}" type="slidenum">
              <a:rPr lang="en-GB" smtClean="0"/>
              <a:t>35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646984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слику на слајду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Чувар места за напомен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Cyrl-RS" dirty="0"/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FDC922-BD19-47F9-BAC6-0820D49EE3F1}" type="slidenum">
              <a:rPr lang="en-GB" smtClean="0"/>
              <a:t>36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677810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слику на слајду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Чувар места за напомен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Cyrl-RS" dirty="0"/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FDC922-BD19-47F9-BAC6-0820D49EE3F1}" type="slidenum">
              <a:rPr lang="en-GB" smtClean="0"/>
              <a:t>39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3266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слику на слајду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Чувар места за напомен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Cyrl-RS" dirty="0"/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FDC922-BD19-47F9-BAC6-0820D49EE3F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777900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слику на слајду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Чувар места за напомен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Cyrl-RS" dirty="0"/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FDC922-BD19-47F9-BAC6-0820D49EE3F1}" type="slidenum">
              <a:rPr lang="en-GB" smtClean="0"/>
              <a:t>40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5035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FDC922-BD19-47F9-BAC6-0820D49EE3F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79549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слику на слајду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Чувар места за напомен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Cyrl-RS" dirty="0"/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FDC922-BD19-47F9-BAC6-0820D49EE3F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59539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слику на слајду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Чувар места за напомен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Cyrl-RS" dirty="0"/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FDC922-BD19-47F9-BAC6-0820D49EE3F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04947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FDC922-BD19-47F9-BAC6-0820D49EE3F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2980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FDC922-BD19-47F9-BAC6-0820D49EE3F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88054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слику на слајду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Чувар места за напомен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Cyrl-RS" dirty="0"/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FDC922-BD19-47F9-BAC6-0820D49EE3F1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6838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62908-3DC8-442B-B407-9EBAF46811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CF6424-1214-4907-8565-664B44314B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F179B9-8695-4A15-ACE4-4DBFED22E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2DADC-5601-4609-B7C1-F8697BADC38E}" type="datetimeFigureOut">
              <a:rPr lang="en-GB" smtClean="0"/>
              <a:t>23/11/2022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C5671E-8C60-4A74-B424-5D3C14D7A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9E63C3-16C6-4B81-9CC7-0C258EC12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CE07-F225-4C41-BE3D-07086F4C2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4693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C6342-AD2F-41B9-B5A6-AC862047C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B73C2E-BD69-462E-B248-327747521A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8FAD3F-9C5A-4CC3-9504-C99CBE2B8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2DADC-5601-4609-B7C1-F8697BADC38E}" type="datetimeFigureOut">
              <a:rPr lang="en-GB" smtClean="0"/>
              <a:t>23/11/2022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73214E-50C4-409A-A15D-F80EAC3F1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A19F1A-9A3A-46AE-A5DE-1368A4241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CE07-F225-4C41-BE3D-07086F4C2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3458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FB4578A-4AE7-4B2B-A9A9-0917E09D68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ED87B4-CDEF-49B3-9E2B-E8DAF3B39C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3B293F-873E-43D7-8401-8CA0C7C1B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2DADC-5601-4609-B7C1-F8697BADC38E}" type="datetimeFigureOut">
              <a:rPr lang="en-GB" smtClean="0"/>
              <a:t>23/11/2022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17819B-CA93-4C9F-A81C-5E192DA38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D4E51B-923D-4D0E-83FC-A042B2BE4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CE07-F225-4C41-BE3D-07086F4C2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8043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6C680-E0AF-4808-B9A2-8559487FA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7234F7-1F46-462D-AA81-6288E1C587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E67135-F296-4225-9EC2-1B2335DF2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2DADC-5601-4609-B7C1-F8697BADC38E}" type="datetimeFigureOut">
              <a:rPr lang="en-GB" smtClean="0"/>
              <a:t>23/11/2022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8E069A-4550-4159-B51E-70E24FC0B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12C828-F094-428C-A322-E53AD1BDB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CE07-F225-4C41-BE3D-07086F4C2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6610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1D432-31D8-4660-B087-C7FF71F73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404A7A-516D-4ABD-AFC4-083F536CEF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A703A4-92BA-4CA4-A345-DA83E5E15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2DADC-5601-4609-B7C1-F8697BADC38E}" type="datetimeFigureOut">
              <a:rPr lang="en-GB" smtClean="0"/>
              <a:t>23/11/2022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3B902D-3461-4E34-953A-845AC10C3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00483F-7B27-42CE-B644-C919F9EC8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CE07-F225-4C41-BE3D-07086F4C2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7600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B8DF3-3F95-4744-B69D-543D6A8AB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BD4A54-9DBA-4A08-BF5E-146DDF8759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B1A79E-B006-471F-9D6E-2E7111E945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774DCF-980E-44D1-8B05-1060F27D8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2DADC-5601-4609-B7C1-F8697BADC38E}" type="datetimeFigureOut">
              <a:rPr lang="en-GB" smtClean="0"/>
              <a:t>23/11/2022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CF369A-1EBE-44C6-8312-C390A21D5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85CFEF-83CE-4CE7-AA89-A76E6CA54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CE07-F225-4C41-BE3D-07086F4C2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6651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529F2-3DED-47E9-ADB9-BA5279550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C0D7C4-E621-4BD7-9E81-5F2780378D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61A6D8-5481-4BE6-A913-9AC250499A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FFC3FB-083D-409C-9628-0495363E47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6974B4-BFDB-4A77-B367-CADC7428A1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728E078-2A66-49D9-A447-F48CF9B72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2DADC-5601-4609-B7C1-F8697BADC38E}" type="datetimeFigureOut">
              <a:rPr lang="en-GB" smtClean="0"/>
              <a:t>23/11/2022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B59B62-A25D-4EBE-A32A-C22F8F84D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BDBB78C-B83B-46C3-9794-3179D7434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CE07-F225-4C41-BE3D-07086F4C2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2542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15074-93D3-4E1E-A3FB-A067A9FE3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BC35ED-FD9C-4594-B7B5-DAA650FC9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2DADC-5601-4609-B7C1-F8697BADC38E}" type="datetimeFigureOut">
              <a:rPr lang="en-GB" smtClean="0"/>
              <a:t>23/11/2022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A8E579-6F48-4B5F-BE65-E504657B6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063208-7C2F-4E81-93AE-EBF8004A1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CE07-F225-4C41-BE3D-07086F4C2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0855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DF001B-0112-4CDA-853D-CAE18ECDB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2DADC-5601-4609-B7C1-F8697BADC38E}" type="datetimeFigureOut">
              <a:rPr lang="en-GB" smtClean="0"/>
              <a:t>23/11/2022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41E757-F59A-4E41-8EA1-F739D4668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FF447C-ED27-45A4-9D03-621DA9C86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CE07-F225-4C41-BE3D-07086F4C2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286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9102B-EB7C-403E-BBA2-BFB9BEC74A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DED12A-D7E0-437F-8D9B-4CABC90579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DF56C3-4684-41C0-9D16-268DEE9FF8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09E31D-3D79-4A98-98B1-F87989B57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2DADC-5601-4609-B7C1-F8697BADC38E}" type="datetimeFigureOut">
              <a:rPr lang="en-GB" smtClean="0"/>
              <a:t>23/11/2022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A63B0D-BFA4-4D4C-B3A1-143E4884C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2BADFD-1A82-4712-AFE7-7767BCEAF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CE07-F225-4C41-BE3D-07086F4C2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2204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2FC36-5CAC-4575-9A07-57DFEED62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1B46E5-604D-4AB1-A7F0-706F09D23C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7F6065-6D45-4BDE-BAB8-A507324A26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5085E7-7E7E-4277-A9A0-24ED00C97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2DADC-5601-4609-B7C1-F8697BADC38E}" type="datetimeFigureOut">
              <a:rPr lang="en-GB" smtClean="0"/>
              <a:t>23/11/2022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A97EF5-70E7-44CC-A714-EB1ACCAA2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169D99-6217-44B0-BCC9-C74186D71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CE07-F225-4C41-BE3D-07086F4C2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1622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885C3F-9354-4090-AE1C-D30D790F7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EF78C9-E0E8-439A-A603-C3437579A9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99B288-6211-49CF-8156-3A0E6D5E98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2DADC-5601-4609-B7C1-F8697BADC38E}" type="datetimeFigureOut">
              <a:rPr lang="en-GB" smtClean="0"/>
              <a:t>23/11/2022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E83B4C-1094-443B-A30D-9826DA0B22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40EE1C-7B49-41AB-808E-608B186D1A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2CE07-F225-4C41-BE3D-07086F4C2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4225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mirjana.p.brajovic@mduls.gov.rs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4522B21E-B2B9-4C72-9A71-C87EFD137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EB7D2A2-F448-44D4-938C-DC84CBCB3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44125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551962"/>
            <a:ext cx="10999072" cy="461854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C7D8C0-CA78-40D2-A4AF-FECF91CE02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1018586"/>
            <a:ext cx="9144000" cy="3274592"/>
          </a:xfrm>
        </p:spPr>
        <p:txBody>
          <a:bodyPr anchor="ctr">
            <a:normAutofit/>
          </a:bodyPr>
          <a:lstStyle/>
          <a:p>
            <a:pPr fontAlgn="base">
              <a:spcAft>
                <a:spcPts val="800"/>
              </a:spcAft>
            </a:pPr>
            <a:r>
              <a:rPr lang="sr-Cyrl-R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ЈАВНИ ПОЗИВ</a:t>
            </a:r>
            <a:br>
              <a:rPr lang="en-GB" sz="2400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</a:br>
            <a:r>
              <a:rPr lang="sr-Cyrl-R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 подношење предлога пројеката за примену функционално-организационих модела у јединицама локалне самоуправе у Републици Србији</a:t>
            </a:r>
            <a:endParaRPr lang="en-GB" sz="8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F7C8EA93-3210-4C62-99E9-153C275E3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6464" y="6354708"/>
            <a:ext cx="11000232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71347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7">
            <a:extLst>
              <a:ext uri="{FF2B5EF4-FFF2-40B4-BE49-F238E27FC236}">
                <a16:creationId xmlns:a16="http://schemas.microsoft.com/office/drawing/2014/main" id="{8B9AA7C6-5E5A-498E-A6DF-A943376E0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9">
            <a:extLst>
              <a:ext uri="{FF2B5EF4-FFF2-40B4-BE49-F238E27FC236}">
                <a16:creationId xmlns:a16="http://schemas.microsoft.com/office/drawing/2014/main" id="{83EAB11A-76F7-48F4-9B4F-5BFDF4BF96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300" y="2385102"/>
            <a:ext cx="574091" cy="2087796"/>
            <a:chOff x="209668" y="2857422"/>
            <a:chExt cx="463662" cy="2087796"/>
          </a:xfrm>
        </p:grpSpPr>
        <p:sp>
          <p:nvSpPr>
            <p:cNvPr id="19" name="Rectangle 10">
              <a:extLst>
                <a:ext uri="{FF2B5EF4-FFF2-40B4-BE49-F238E27FC236}">
                  <a16:creationId xmlns:a16="http://schemas.microsoft.com/office/drawing/2014/main" id="{74D4C416-D5F4-4F6F-A6F1-87A21CD4FC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423947" y="2857422"/>
              <a:ext cx="249383" cy="208779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Straight Connector 11">
              <a:extLst>
                <a:ext uri="{FF2B5EF4-FFF2-40B4-BE49-F238E27FC236}">
                  <a16:creationId xmlns:a16="http://schemas.microsoft.com/office/drawing/2014/main" id="{C6AC1C30-21C6-4BF6-93EE-B211D7A850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209668" y="2857423"/>
              <a:ext cx="1" cy="208779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Rectangle 13">
            <a:extLst>
              <a:ext uri="{FF2B5EF4-FFF2-40B4-BE49-F238E27FC236}">
                <a16:creationId xmlns:a16="http://schemas.microsoft.com/office/drawing/2014/main" id="{81E140AE-0ABF-47C8-BF32-7D2F0CF2B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631767"/>
            <a:ext cx="11111729" cy="575240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E3541E8C-9C52-4428-AA20-18948C0F82AD}"/>
              </a:ext>
            </a:extLst>
          </p:cNvPr>
          <p:cNvSpPr txBox="1">
            <a:spLocks/>
          </p:cNvSpPr>
          <p:nvPr/>
        </p:nvSpPr>
        <p:spPr>
          <a:xfrm>
            <a:off x="1153618" y="1379551"/>
            <a:ext cx="9778529" cy="39937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"/>
              <a:tabLst>
                <a:tab pos="1372235" algn="l"/>
                <a:tab pos="457200" algn="l"/>
                <a:tab pos="1372235" algn="l"/>
              </a:tabLst>
            </a:pPr>
            <a:r>
              <a:rPr lang="sr-Cyrl-RS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Трошкови ангажовања експерата у циљу имплементације пројекта</a:t>
            </a:r>
          </a:p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"/>
              <a:tabLst>
                <a:tab pos="1372235" algn="l"/>
                <a:tab pos="457200" algn="l"/>
                <a:tab pos="1372235" algn="l"/>
              </a:tabLst>
            </a:pPr>
            <a:endParaRPr lang="sr-Cyrl-RS" sz="20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"/>
              <a:tabLst>
                <a:tab pos="1372235" algn="l"/>
                <a:tab pos="457200" algn="l"/>
                <a:tab pos="1372235" algn="l"/>
              </a:tabLst>
            </a:pPr>
            <a:r>
              <a:rPr lang="sr-Cyrl-RS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Трошкови </a:t>
            </a:r>
            <a:r>
              <a:rPr lang="sr-Latn-CS" sz="2000" b="1" dirty="0"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sr-Latn-C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вези</a:t>
            </a:r>
            <a:r>
              <a:rPr lang="sr-Latn-CS" sz="2000" b="1" dirty="0">
                <a:latin typeface="Arial" panose="020B0604020202020204" pitchFamily="34" charset="0"/>
                <a:cs typeface="Arial" panose="020B0604020202020204" pitchFamily="34" charset="0"/>
              </a:rPr>
              <a:t> са</a:t>
            </a:r>
            <a:r>
              <a:rPr lang="sr-Cyrl-RS" sz="2000" b="1" dirty="0">
                <a:latin typeface="Arial" panose="020B0604020202020204" pitchFamily="34" charset="0"/>
                <a:cs typeface="Arial" panose="020B0604020202020204" pitchFamily="34" charset="0"/>
              </a:rPr>
              <a:t> уређивањем и опремањем просторија у функцији  успостављања прилагођеног функционално-организационог модела</a:t>
            </a:r>
          </a:p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"/>
              <a:tabLst>
                <a:tab pos="1372235" algn="l"/>
                <a:tab pos="457200" algn="l"/>
                <a:tab pos="1372235" algn="l"/>
              </a:tabLst>
            </a:pPr>
            <a:endParaRPr lang="sr-Cyrl-RS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"/>
              <a:tabLst>
                <a:tab pos="1372235" algn="l"/>
                <a:tab pos="457200" algn="l"/>
                <a:tab pos="1372235" algn="l"/>
              </a:tabLst>
            </a:pPr>
            <a:r>
              <a:rPr lang="sr-Cyrl-R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Други оправдани трошкови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  <a:tabLst>
                <a:tab pos="1372235" algn="l"/>
                <a:tab pos="457200" algn="l"/>
                <a:tab pos="1372235" algn="l"/>
              </a:tabLst>
            </a:pPr>
            <a:endParaRPr lang="sr-Cyrl-RS" sz="2000" strike="sngStrike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"/>
              <a:tabLst>
                <a:tab pos="1372235" algn="l"/>
                <a:tab pos="457200" algn="l"/>
                <a:tab pos="1372235" algn="l"/>
              </a:tabLst>
            </a:pPr>
            <a:r>
              <a:rPr lang="sr-Cyrl-R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</a:t>
            </a:r>
            <a:r>
              <a:rPr lang="sr-Latn-C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купан износ </a:t>
            </a:r>
            <a:r>
              <a:rPr lang="sr-Cyrl-R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трошкова набавке ИТ и друге опреме/средстава, као и трошкова обука за коришћење специфичне ИТ и друге опреме или софтвера </a:t>
            </a:r>
            <a:r>
              <a:rPr lang="sr-Latn-CS" sz="2000" b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не може бити већи од 40%</a:t>
            </a:r>
            <a:endParaRPr lang="en-GB" sz="2000" u="sng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"/>
              <a:tabLst>
                <a:tab pos="1372235" algn="l"/>
                <a:tab pos="457200" algn="l"/>
                <a:tab pos="1372235" algn="l"/>
              </a:tabLst>
            </a:pPr>
            <a:endParaRPr lang="en-GB" sz="20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"/>
              <a:tabLst>
                <a:tab pos="1372235" algn="l"/>
                <a:tab pos="457200" algn="l"/>
                <a:tab pos="1372235" algn="l"/>
              </a:tabLst>
            </a:pPr>
            <a:endParaRPr lang="en-GB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E508FBA6-A56C-4FAD-B690-D49D2DCD8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6265" y="-174929"/>
            <a:ext cx="9942716" cy="1554480"/>
          </a:xfrm>
        </p:spPr>
        <p:txBody>
          <a:bodyPr anchor="ctr">
            <a:normAutofit/>
          </a:bodyPr>
          <a:lstStyle/>
          <a:p>
            <a:pPr marL="914400" lvl="2" algn="just">
              <a:lnSpc>
                <a:spcPct val="150000"/>
              </a:lnSpc>
              <a:buSzPts val="1000"/>
            </a:pPr>
            <a:r>
              <a:rPr lang="sr-Cyrl-R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Прихватљиви трошкови</a:t>
            </a:r>
            <a:endParaRPr lang="en-GB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7336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7">
            <a:extLst>
              <a:ext uri="{FF2B5EF4-FFF2-40B4-BE49-F238E27FC236}">
                <a16:creationId xmlns:a16="http://schemas.microsoft.com/office/drawing/2014/main" id="{8B9AA7C6-5E5A-498E-A6DF-A943376E0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8" name="Group 9">
            <a:extLst>
              <a:ext uri="{FF2B5EF4-FFF2-40B4-BE49-F238E27FC236}">
                <a16:creationId xmlns:a16="http://schemas.microsoft.com/office/drawing/2014/main" id="{83EAB11A-76F7-48F4-9B4F-5BFDF4BF96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300" y="2385102"/>
            <a:ext cx="574091" cy="2087796"/>
            <a:chOff x="209668" y="2857422"/>
            <a:chExt cx="463662" cy="2087796"/>
          </a:xfrm>
        </p:grpSpPr>
        <p:sp>
          <p:nvSpPr>
            <p:cNvPr id="19" name="Rectangle 10">
              <a:extLst>
                <a:ext uri="{FF2B5EF4-FFF2-40B4-BE49-F238E27FC236}">
                  <a16:creationId xmlns:a16="http://schemas.microsoft.com/office/drawing/2014/main" id="{74D4C416-D5F4-4F6F-A6F1-87A21CD4FC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423947" y="2857422"/>
              <a:ext cx="249383" cy="208779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20" name="Straight Connector 11">
              <a:extLst>
                <a:ext uri="{FF2B5EF4-FFF2-40B4-BE49-F238E27FC236}">
                  <a16:creationId xmlns:a16="http://schemas.microsoft.com/office/drawing/2014/main" id="{C6AC1C30-21C6-4BF6-93EE-B211D7A850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209668" y="2857423"/>
              <a:ext cx="1" cy="208779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Rectangle 13">
            <a:extLst>
              <a:ext uri="{FF2B5EF4-FFF2-40B4-BE49-F238E27FC236}">
                <a16:creationId xmlns:a16="http://schemas.microsoft.com/office/drawing/2014/main" id="{81E140AE-0ABF-47C8-BF32-7D2F0CF2B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631767"/>
            <a:ext cx="11111729" cy="575240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E3541E8C-9C52-4428-AA20-18948C0F82AD}"/>
              </a:ext>
            </a:extLst>
          </p:cNvPr>
          <p:cNvSpPr txBox="1">
            <a:spLocks/>
          </p:cNvSpPr>
          <p:nvPr/>
        </p:nvSpPr>
        <p:spPr>
          <a:xfrm>
            <a:off x="648391" y="1292227"/>
            <a:ext cx="5418137" cy="46805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914400" rtl="0" eaLnBrk="1" fontAlgn="auto" latinLnBrk="0" hangingPunct="1">
              <a:lnSpc>
                <a:spcPct val="150000"/>
              </a:lnSpc>
              <a:spcBef>
                <a:spcPts val="300"/>
              </a:spcBef>
              <a:spcAft>
                <a:spcPts val="1200"/>
              </a:spcAft>
              <a:buClrTx/>
              <a:buSzTx/>
              <a:buFont typeface="Symbol" panose="05050102010706020507" pitchFamily="18" charset="2"/>
              <a:buChar char=""/>
              <a:tabLst>
                <a:tab pos="1372235" algn="l"/>
                <a:tab pos="457200" algn="l"/>
                <a:tab pos="1372235" algn="l"/>
              </a:tabLst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E508FBA6-A56C-4FAD-B690-D49D2DCD8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70163"/>
            <a:ext cx="9942716" cy="806061"/>
          </a:xfrm>
        </p:spPr>
        <p:txBody>
          <a:bodyPr anchor="ctr">
            <a:normAutofit fontScale="90000"/>
          </a:bodyPr>
          <a:lstStyle/>
          <a:p>
            <a:pPr marL="914400" lvl="2" algn="just">
              <a:lnSpc>
                <a:spcPct val="150000"/>
              </a:lnSpc>
              <a:buSzPts val="1000"/>
            </a:pPr>
            <a:r>
              <a:rPr lang="sr-Cyrl-RS" sz="3600" dirty="0">
                <a:latin typeface="Arial" panose="020B0604020202020204" pitchFamily="34" charset="0"/>
                <a:ea typeface="Times New Roman" panose="02020603050405020304" pitchFamily="18" charset="0"/>
              </a:rPr>
              <a:t>Неп</a:t>
            </a:r>
            <a:r>
              <a:rPr lang="sr-Cyrl-R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рихватљиви трошкови</a:t>
            </a:r>
            <a:endParaRPr lang="en-GB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94896BD7-6E3C-4571-A6A6-8E7152B7F874}"/>
              </a:ext>
            </a:extLst>
          </p:cNvPr>
          <p:cNvSpPr txBox="1">
            <a:spLocks/>
          </p:cNvSpPr>
          <p:nvPr/>
        </p:nvSpPr>
        <p:spPr>
          <a:xfrm>
            <a:off x="913703" y="1237206"/>
            <a:ext cx="10462195" cy="51369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"/>
              <a:tabLst>
                <a:tab pos="1372235" algn="l"/>
                <a:tab pos="457200" algn="l"/>
                <a:tab pos="942975" algn="l"/>
                <a:tab pos="1372235" algn="l"/>
              </a:tabLst>
            </a:pPr>
            <a:r>
              <a:rPr lang="sr-Cyrl-RS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Зараде запослених </a:t>
            </a:r>
          </a:p>
          <a:p>
            <a:pPr marL="342900" indent="-342900" algn="just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"/>
              <a:tabLst>
                <a:tab pos="1372235" algn="l"/>
                <a:tab pos="457200" algn="l"/>
                <a:tab pos="942975" algn="l"/>
                <a:tab pos="1372235" algn="l"/>
              </a:tabLst>
            </a:pPr>
            <a:r>
              <a:rPr lang="sr-Cyrl-RS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ПДВ</a:t>
            </a:r>
            <a:r>
              <a:rPr lang="sr-Cyrl-RS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sr-Cyrl-RS" sz="1600" strike="sngStrike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GB" sz="1600" strike="sngStrike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"/>
              <a:tabLst>
                <a:tab pos="1372235" algn="l"/>
                <a:tab pos="457200" algn="l"/>
                <a:tab pos="942975" algn="l"/>
                <a:tab pos="1372235" algn="l"/>
              </a:tabLst>
            </a:pPr>
            <a:r>
              <a:rPr lang="sr-Latn-CS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Трошкови </a:t>
            </a:r>
            <a:r>
              <a:rPr lang="sr-Latn-CS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настали пре потписивања </a:t>
            </a:r>
            <a:r>
              <a:rPr lang="sr-Cyrl-RS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</a:t>
            </a:r>
            <a:r>
              <a:rPr lang="sr-Latn-CS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говора</a:t>
            </a:r>
            <a:r>
              <a:rPr lang="sr-Latn-CS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"/>
              <a:tabLst>
                <a:tab pos="1372235" algn="l"/>
                <a:tab pos="457200" algn="l"/>
                <a:tab pos="942975" algn="l"/>
                <a:tab pos="1372235" algn="l"/>
              </a:tabLst>
            </a:pPr>
            <a:r>
              <a:rPr lang="sr-Cyrl-RS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Трошкови </a:t>
            </a:r>
            <a:r>
              <a:rPr lang="sr-Cyrl-RS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школарина, стипендија</a:t>
            </a:r>
            <a:r>
              <a:rPr lang="sr-Cyrl-RS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r-Cyrl-RS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Трошкови </a:t>
            </a:r>
            <a:r>
              <a:rPr lang="sr-Cyrl-RS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активности које не доприносе постизању циљева Јавног позива</a:t>
            </a:r>
            <a:r>
              <a:rPr lang="sr-Cyrl-RS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</a:t>
            </a:r>
          </a:p>
          <a:p>
            <a:pPr marL="342900" indent="-342900" algn="just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r-Cyrl-RS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Трошкови </a:t>
            </a:r>
            <a:r>
              <a:rPr lang="sr-Cyrl-RS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спровођења и похађања </a:t>
            </a:r>
            <a:r>
              <a:rPr lang="sr-Cyrl-CS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програма стручног усавршавања,</a:t>
            </a:r>
            <a:r>
              <a:rPr lang="sr-Latn-RS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sr-Cyrl-CS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државног и стручних испита, испита за лиценце, испита за инспекторе </a:t>
            </a:r>
            <a:r>
              <a:rPr lang="sr-Cyrl-CS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 сл</a:t>
            </a:r>
            <a:r>
              <a:rPr lang="sr-Cyrl-CS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>
                <a:tab pos="1372235" algn="l"/>
                <a:tab pos="457200" algn="l"/>
                <a:tab pos="1372235" algn="l"/>
              </a:tabLst>
              <a:defRPr/>
            </a:pPr>
            <a:r>
              <a:rPr kumimoji="0" lang="sr-Cyrl-R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Трошкови везани за рад и оснивање </a:t>
            </a:r>
            <a:r>
              <a:rPr kumimoji="0" lang="sr-Cyrl-R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комуналне милиције</a:t>
            </a:r>
            <a:r>
              <a:rPr kumimoji="0" lang="sr-Latn-R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kumimoji="0" lang="sr-Cyrl-R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Трошкови </a:t>
            </a:r>
            <a:r>
              <a:rPr kumimoji="0" lang="sr-Cyrl-R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</a:t>
            </a:r>
            <a:r>
              <a:rPr kumimoji="0" lang="sr-Latn-C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чешћ</a:t>
            </a:r>
            <a:r>
              <a:rPr kumimoji="0" lang="sr-Cyrl-R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 службеника на</a:t>
            </a:r>
            <a:r>
              <a:rPr kumimoji="0" lang="sr-Latn-C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sr-Latn-C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конференцијама</a:t>
            </a:r>
            <a:r>
              <a:rPr kumimoji="0" lang="sr-Latn-C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и </a:t>
            </a:r>
            <a:r>
              <a:rPr kumimoji="0" lang="sr-Latn-C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конгресима</a:t>
            </a:r>
            <a:r>
              <a:rPr kumimoji="0" lang="sr-Cyrl-R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sr-Cyrl-R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 земљи и иностранству;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kumimoji="0" lang="sr-Cyrl-R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Трошкови активности </a:t>
            </a:r>
            <a:r>
              <a:rPr kumimoji="0" lang="sr-Latn-C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кој</a:t>
            </a:r>
            <a:r>
              <a:rPr kumimoji="0" lang="sr-Cyrl-R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</a:t>
            </a:r>
            <a:r>
              <a:rPr kumimoji="0" lang="sr-Latn-C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sr-Latn-C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подржавају</a:t>
            </a:r>
            <a:r>
              <a:rPr kumimoji="0" lang="sr-Latn-C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sr-Latn-C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рад</a:t>
            </a:r>
            <a:r>
              <a:rPr kumimoji="0" lang="sr-Latn-C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sr-Latn-C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политичких</a:t>
            </a:r>
            <a:r>
              <a:rPr kumimoji="0" lang="sr-Latn-C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sr-Latn-C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странака</a:t>
            </a:r>
            <a:r>
              <a:rPr kumimoji="0" lang="sr-Latn-C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kumimoji="0" lang="sr-Cyrl-R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Трошкови а</a:t>
            </a:r>
            <a:r>
              <a:rPr kumimoji="0" lang="sr-Latn-C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ктивности</a:t>
            </a:r>
            <a:r>
              <a:rPr kumimoji="0" lang="sr-Latn-C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sr-Latn-C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које</a:t>
            </a:r>
            <a:r>
              <a:rPr kumimoji="0" lang="sr-Latn-C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sr-Latn-C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дискриминишу</a:t>
            </a:r>
            <a:r>
              <a:rPr kumimoji="0" lang="sr-Latn-C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sr-Latn-C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права</a:t>
            </a:r>
            <a:r>
              <a:rPr kumimoji="0" lang="sr-Latn-C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sr-Latn-C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појединаца</a:t>
            </a:r>
            <a:r>
              <a:rPr kumimoji="0" lang="sr-Latn-C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sr-Latn-C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или</a:t>
            </a:r>
            <a:r>
              <a:rPr kumimoji="0" lang="sr-Latn-C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sr-Latn-C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група</a:t>
            </a:r>
            <a:r>
              <a:rPr kumimoji="0" lang="sr-Latn-C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на </a:t>
            </a:r>
            <a:r>
              <a:rPr kumimoji="0" lang="sr-Latn-C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основу</a:t>
            </a:r>
            <a:r>
              <a:rPr kumimoji="0" lang="sr-Latn-C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sr-Latn-C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пола</a:t>
            </a:r>
            <a:r>
              <a:rPr kumimoji="0" lang="sr-Latn-C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sr-Latn-C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верске</a:t>
            </a:r>
            <a:r>
              <a:rPr kumimoji="0" lang="sr-Latn-C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sr-Latn-C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припадности</a:t>
            </a:r>
            <a:r>
              <a:rPr kumimoji="0" lang="sr-Latn-C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sr-Latn-C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националности</a:t>
            </a:r>
            <a:r>
              <a:rPr kumimoji="0" lang="sr-Latn-C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>
                <a:tab pos="1372235" algn="l"/>
                <a:tab pos="457200" algn="l"/>
                <a:tab pos="942975" algn="l"/>
                <a:tab pos="1372235" algn="l"/>
              </a:tabLst>
              <a:defRPr/>
            </a:pPr>
            <a:r>
              <a:rPr kumimoji="0" lang="sr-Cyrl-R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Трошкови активности</a:t>
            </a:r>
            <a:r>
              <a:rPr kumimoji="0" lang="sr-Latn-C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sr-Latn-C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које</a:t>
            </a:r>
            <a:r>
              <a:rPr kumimoji="0" lang="sr-Latn-C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се </a:t>
            </a:r>
            <a:r>
              <a:rPr kumimoji="0" lang="sr-Latn-C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већ</a:t>
            </a:r>
            <a:r>
              <a:rPr kumimoji="0" lang="sr-Latn-C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sr-Latn-C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финансирају</a:t>
            </a:r>
            <a:r>
              <a:rPr kumimoji="0" lang="sr-Latn-C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из </a:t>
            </a:r>
            <a:r>
              <a:rPr kumimoji="0" lang="sr-Latn-C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неког</a:t>
            </a:r>
            <a:r>
              <a:rPr kumimoji="0" lang="sr-Latn-C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sr-Latn-C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другог</a:t>
            </a:r>
            <a:r>
              <a:rPr kumimoji="0" lang="sr-Latn-C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sr-Latn-C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пројекта</a:t>
            </a:r>
            <a:r>
              <a:rPr kumimoji="0" lang="sr-Latn-C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>
                <a:tab pos="1372235" algn="l"/>
                <a:tab pos="457200" algn="l"/>
                <a:tab pos="942975" algn="l"/>
                <a:tab pos="1372235" algn="l"/>
              </a:tabLst>
              <a:defRPr/>
            </a:pPr>
            <a:r>
              <a:rPr kumimoji="0" lang="sr-Latn-C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Дуг</a:t>
            </a:r>
            <a:r>
              <a:rPr kumimoji="0" lang="sr-Latn-C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и </a:t>
            </a:r>
            <a:r>
              <a:rPr kumimoji="0" lang="sr-Latn-C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покривање</a:t>
            </a:r>
            <a:r>
              <a:rPr kumimoji="0" lang="sr-Latn-C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sr-Latn-C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губитака</a:t>
            </a:r>
            <a:r>
              <a:rPr kumimoji="0" lang="sr-Latn-C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sr-Latn-C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или</a:t>
            </a:r>
            <a:r>
              <a:rPr kumimoji="0" lang="sr-Latn-C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sr-Latn-C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задужења</a:t>
            </a:r>
            <a:r>
              <a:rPr kumimoji="0" lang="sr-Latn-C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>
                <a:tab pos="1372235" algn="l"/>
                <a:tab pos="457200" algn="l"/>
                <a:tab pos="942975" algn="l"/>
                <a:tab pos="1372235" algn="l"/>
              </a:tabLst>
              <a:defRPr/>
            </a:pPr>
            <a:r>
              <a:rPr kumimoji="0" lang="sr-Latn-C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Каматне</a:t>
            </a:r>
            <a:r>
              <a:rPr kumimoji="0" lang="sr-Latn-C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sr-Latn-C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стопе</a:t>
            </a:r>
            <a:r>
              <a:rPr kumimoji="0" lang="sr-Latn-C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>
                <a:tab pos="1372235" algn="l"/>
                <a:tab pos="457200" algn="l"/>
                <a:tab pos="942975" algn="l"/>
                <a:tab pos="1372235" algn="l"/>
              </a:tabLst>
              <a:defRPr/>
            </a:pPr>
            <a:r>
              <a:rPr kumimoji="0" lang="sr-Latn-C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Трошкови</a:t>
            </a:r>
            <a:r>
              <a:rPr kumimoji="0" lang="sr-Latn-C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sr-Latn-C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куповине</a:t>
            </a:r>
            <a:r>
              <a:rPr kumimoji="0" lang="sr-Latn-C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sr-Latn-C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земљишта</a:t>
            </a:r>
            <a:r>
              <a:rPr kumimoji="0" lang="sr-Latn-C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sr-Latn-C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или</a:t>
            </a:r>
            <a:r>
              <a:rPr kumimoji="0" lang="sr-Latn-C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sr-Latn-C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зграда</a:t>
            </a:r>
            <a:r>
              <a:rPr kumimoji="0" lang="sr-Cyrl-R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>
                <a:tab pos="1372235" algn="l"/>
                <a:tab pos="457200" algn="l"/>
                <a:tab pos="1372235" algn="l"/>
              </a:tabLst>
              <a:defRPr/>
            </a:pPr>
            <a:r>
              <a:rPr kumimoji="0" lang="sr-Latn-C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Куповина</a:t>
            </a:r>
            <a:r>
              <a:rPr kumimoji="0" lang="sr-Latn-C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sr-Latn-C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превозних</a:t>
            </a:r>
            <a:r>
              <a:rPr kumimoji="0" lang="sr-Latn-C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и </a:t>
            </a:r>
            <a:r>
              <a:rPr kumimoji="0" lang="sr-Latn-C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транспортних</a:t>
            </a:r>
            <a:r>
              <a:rPr kumimoji="0" lang="sr-Latn-C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sr-Latn-C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возила</a:t>
            </a:r>
            <a:r>
              <a:rPr kumimoji="0" lang="sr-Latn-C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  <a:tabLst>
                <a:tab pos="457200" algn="l"/>
              </a:tabLst>
            </a:pP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sr-Cyrl-RS" sz="1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94090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DA718D0-4865-4629-8134-44F68D41D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65167ED7-6315-43AB-B1B6-C326D5FD8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2340441" y="2666183"/>
            <a:ext cx="5860051" cy="527712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F4D8839-FB03-487D-ACC8-8BFEDD4FEB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EF75023-9A3B-42FC-B704-61A8F7BEF4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922919"/>
            <a:ext cx="11111729" cy="546125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0DCBF3-E9C2-4919-BF2E-01E28304B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8848" y="0"/>
            <a:ext cx="9849751" cy="1349671"/>
          </a:xfrm>
        </p:spPr>
        <p:txBody>
          <a:bodyPr anchor="b">
            <a:normAutofit/>
          </a:bodyPr>
          <a:lstStyle/>
          <a:p>
            <a:r>
              <a:rPr lang="sr-Cyrl-RS" sz="3600" dirty="0">
                <a:latin typeface="Arial" panose="020B0604020202020204" pitchFamily="34" charset="0"/>
              </a:rPr>
              <a:t>Управљање пројектом</a:t>
            </a:r>
            <a:endParaRPr lang="en-GB" sz="3600" dirty="0">
              <a:latin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724AD6-D03A-4ADC-8F2F-847D871F3C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0516" y="1912598"/>
            <a:ext cx="9849751" cy="3032168"/>
          </a:xfrm>
        </p:spPr>
        <p:txBody>
          <a:bodyPr anchor="ctr"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sr-Latn-C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Активности управљања пројектом (управљање пројектом, координација активности, административна и слична подршка) </a:t>
            </a:r>
            <a:r>
              <a:rPr lang="sr-Latn-CS" sz="2000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треба да обављају запослени у ЈЛС</a:t>
            </a:r>
            <a:r>
              <a:rPr lang="sr-Cyrl-RS" sz="2000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sr-Cyrl-RS" sz="2000" u="sng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sr-Cyrl-RS" sz="2000" u="sng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ЈЛС образује радну групу, именује председника радне групе и координатора који је контакт особа испред ЈЛС</a:t>
            </a:r>
            <a:r>
              <a:rPr lang="sr-Latn-RS" sz="2000" u="sng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sr-Cyrl-RS" sz="2000" u="sng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sr-Cyrl-RS" sz="2000" u="sng" strike="sngStrike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GB" sz="2000" strike="sngStrike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sr-Cyrl-R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</a:t>
            </a:r>
            <a:r>
              <a:rPr lang="sr-Latn-C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 правилима Јавног позива</a:t>
            </a:r>
            <a:r>
              <a:rPr lang="sr-Cyrl-R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  <a:r>
              <a:rPr lang="sr-Latn-C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sr-Latn-CS" sz="2000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зараде</a:t>
            </a:r>
            <a:r>
              <a:rPr lang="sr-Cyrl-RS" sz="2000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тима за управљање пројектом </a:t>
            </a:r>
            <a:r>
              <a:rPr lang="sr-Latn-CS" sz="2000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 могу бити финансиране </a:t>
            </a:r>
            <a:r>
              <a:rPr lang="sr-Latn-C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 оквиру пројекта.    </a:t>
            </a:r>
            <a:endParaRPr lang="en-GB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9557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D3A800-D620-4AD6-AD1A-7D36FCD08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Прилози Јавног позива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356C54-9E2F-4CE2-9FD6-1D79B0220E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anchor="ctr">
            <a:noAutofit/>
          </a:bodyPr>
          <a:lstStyle/>
          <a:p>
            <a:pPr algn="just" fontAlgn="base">
              <a:lnSpc>
                <a:spcPct val="110000"/>
              </a:lnSpc>
              <a:spcBef>
                <a:spcPts val="0"/>
              </a:spcBef>
            </a:pPr>
            <a:r>
              <a:rPr lang="sr-Cyrl-RS" sz="2000" dirty="0">
                <a:latin typeface="Arial" panose="020B0604020202020204" pitchFamily="34" charset="0"/>
                <a:cs typeface="Arial" panose="020B0604020202020204" pitchFamily="34" charset="0"/>
              </a:rPr>
              <a:t>Прилог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sr-Cyrl-RS" sz="2000" dirty="0">
                <a:latin typeface="Arial" panose="020B0604020202020204" pitchFamily="34" charset="0"/>
                <a:cs typeface="Arial" panose="020B0604020202020204" pitchFamily="34" charset="0"/>
              </a:rPr>
              <a:t>		Смернице за припрему предлога пројеката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>
              <a:lnSpc>
                <a:spcPct val="110000"/>
              </a:lnSpc>
              <a:spcBef>
                <a:spcPts val="0"/>
              </a:spcBef>
            </a:pPr>
            <a:r>
              <a:rPr lang="sr-Cyrl-RS" sz="2000" dirty="0">
                <a:latin typeface="Arial" panose="020B0604020202020204" pitchFamily="34" charset="0"/>
                <a:cs typeface="Arial" panose="020B0604020202020204" pitchFamily="34" charset="0"/>
              </a:rPr>
              <a:t>Прилог II		Функционално-организациони модели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>
              <a:lnSpc>
                <a:spcPct val="110000"/>
              </a:lnSpc>
              <a:spcBef>
                <a:spcPts val="0"/>
              </a:spcBef>
            </a:pPr>
            <a:r>
              <a:rPr lang="sr-Cyrl-RS" sz="2000" dirty="0">
                <a:latin typeface="Arial" panose="020B0604020202020204" pitchFamily="34" charset="0"/>
                <a:cs typeface="Arial" panose="020B0604020202020204" pitchFamily="34" charset="0"/>
              </a:rPr>
              <a:t>Прилог I</a:t>
            </a:r>
            <a:r>
              <a:rPr lang="sr-Latn-RS" sz="2000" dirty="0"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sr-Cyrl-RS" sz="2000" dirty="0">
                <a:latin typeface="Arial" panose="020B0604020202020204" pitchFamily="34" charset="0"/>
                <a:cs typeface="Arial" panose="020B0604020202020204" pitchFamily="34" charset="0"/>
              </a:rPr>
              <a:t>		Образац за подношење предлога пројекта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>
              <a:lnSpc>
                <a:spcPct val="110000"/>
              </a:lnSpc>
              <a:spcBef>
                <a:spcPts val="0"/>
              </a:spcBef>
            </a:pPr>
            <a:r>
              <a:rPr lang="sr-Cyrl-RS" sz="2000" dirty="0">
                <a:latin typeface="Arial" panose="020B0604020202020204" pitchFamily="34" charset="0"/>
                <a:cs typeface="Arial" panose="020B0604020202020204" pitchFamily="34" charset="0"/>
              </a:rPr>
              <a:t>Прилог </a:t>
            </a:r>
            <a:r>
              <a:rPr lang="sr-Latn-RS" sz="20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sr-Cyrl-RS" sz="2000" dirty="0">
                <a:latin typeface="Arial" panose="020B0604020202020204" pitchFamily="34" charset="0"/>
                <a:cs typeface="Arial" panose="020B0604020202020204" pitchFamily="34" charset="0"/>
              </a:rPr>
              <a:t>V		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Образац за подношење предлога буџета пројекта</a:t>
            </a:r>
            <a:endParaRPr lang="sr-Cyrl-R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>
              <a:lnSpc>
                <a:spcPct val="110000"/>
              </a:lnSpc>
              <a:spcBef>
                <a:spcPts val="0"/>
              </a:spcBef>
            </a:pPr>
            <a:r>
              <a:rPr lang="sr-Cyrl-RS" sz="2000" dirty="0">
                <a:latin typeface="Arial" panose="020B0604020202020204" pitchFamily="34" charset="0"/>
                <a:cs typeface="Arial" panose="020B0604020202020204" pitchFamily="34" charset="0"/>
              </a:rPr>
              <a:t>Прилог V-1		Модел периодичног наративног извештаја</a:t>
            </a:r>
          </a:p>
          <a:p>
            <a:pPr algn="just" fontAlgn="base">
              <a:lnSpc>
                <a:spcPct val="110000"/>
              </a:lnSpc>
              <a:spcBef>
                <a:spcPts val="0"/>
              </a:spcBef>
            </a:pPr>
            <a:r>
              <a:rPr lang="sr-Cyrl-RS" sz="2000" dirty="0">
                <a:latin typeface="Arial" panose="020B0604020202020204" pitchFamily="34" charset="0"/>
                <a:cs typeface="Arial" panose="020B0604020202020204" pitchFamily="34" charset="0"/>
              </a:rPr>
              <a:t>Прилог V-2		Модел периодичног финансијског извештаја</a:t>
            </a:r>
          </a:p>
          <a:p>
            <a:pPr algn="just" fontAlgn="base">
              <a:lnSpc>
                <a:spcPct val="110000"/>
              </a:lnSpc>
              <a:spcBef>
                <a:spcPts val="0"/>
              </a:spcBef>
            </a:pPr>
            <a:r>
              <a:rPr lang="sr-Cyrl-RS" sz="2000" dirty="0">
                <a:latin typeface="Arial" panose="020B0604020202020204" pitchFamily="34" charset="0"/>
                <a:cs typeface="Arial" panose="020B0604020202020204" pitchFamily="34" charset="0"/>
              </a:rPr>
              <a:t>Прилог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VI-1</a:t>
            </a:r>
            <a:r>
              <a:rPr lang="sr-Cyrl-RS" sz="2000" dirty="0">
                <a:latin typeface="Arial" panose="020B0604020202020204" pitchFamily="34" charset="0"/>
                <a:cs typeface="Arial" panose="020B0604020202020204" pitchFamily="34" charset="0"/>
              </a:rPr>
              <a:t>		Модел финалног наративног извештаја</a:t>
            </a:r>
          </a:p>
          <a:p>
            <a:pPr algn="just" fontAlgn="base">
              <a:lnSpc>
                <a:spcPct val="110000"/>
              </a:lnSpc>
              <a:spcBef>
                <a:spcPts val="0"/>
              </a:spcBef>
            </a:pPr>
            <a:r>
              <a:rPr lang="sr-Cyrl-RS" sz="2000" dirty="0">
                <a:latin typeface="Arial" panose="020B0604020202020204" pitchFamily="34" charset="0"/>
                <a:cs typeface="Arial" panose="020B0604020202020204" pitchFamily="34" charset="0"/>
              </a:rPr>
              <a:t>Прилог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VI-2</a:t>
            </a:r>
            <a:r>
              <a:rPr lang="sr-Cyrl-RS" sz="2000" dirty="0">
                <a:latin typeface="Arial" panose="020B0604020202020204" pitchFamily="34" charset="0"/>
                <a:cs typeface="Arial" panose="020B0604020202020204" pitchFamily="34" charset="0"/>
              </a:rPr>
              <a:t>		Модел финалног финансијског извештаја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fontAlgn="base">
              <a:lnSpc>
                <a:spcPct val="110000"/>
              </a:lnSpc>
              <a:spcBef>
                <a:spcPts val="0"/>
              </a:spcBef>
              <a:buNone/>
            </a:pPr>
            <a:r>
              <a:rPr lang="sr-Cyrl-RS" sz="20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fontAlgn="base">
              <a:lnSpc>
                <a:spcPct val="110000"/>
              </a:lnSpc>
              <a:spcBef>
                <a:spcPts val="0"/>
              </a:spcBef>
              <a:buNone/>
            </a:pPr>
            <a:r>
              <a:rPr lang="sr-Cyrl-RS" sz="20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45206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F088B3-2D73-43FF-965A-FB75652BC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660" y="137779"/>
            <a:ext cx="9236700" cy="1188950"/>
          </a:xfrm>
        </p:spPr>
        <p:txBody>
          <a:bodyPr anchor="b">
            <a:normAutofit/>
          </a:bodyPr>
          <a:lstStyle/>
          <a:p>
            <a:r>
              <a:rPr lang="sr-Cyrl-RS" sz="3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Потребна документација</a:t>
            </a:r>
            <a:endParaRPr lang="en-GB" sz="3600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D7DCF-FED5-4D89-9FEC-7DB0E9659E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638" y="2332809"/>
            <a:ext cx="10143668" cy="3435531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sr-Cyrl-RS" sz="2000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При подношењу предлога пројекта, неопходно је доставити следећу документацију:</a:t>
            </a:r>
            <a:endParaRPr lang="en-GB" sz="2000" dirty="0">
              <a:effectLst/>
              <a:latin typeface="Arial" panose="020B060402020202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GB" sz="2000" dirty="0">
              <a:effectLst/>
              <a:latin typeface="Arial" panose="020B060402020202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sr-Cyrl-R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Образац за подношење предлога пројекта (Прилог </a:t>
            </a: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III</a:t>
            </a:r>
            <a:r>
              <a:rPr lang="sr-Cyrl-R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и</a:t>
            </a:r>
            <a:endParaRPr lang="en-GB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sr-Cyrl-R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Образац за подношење предлога буџета пројекта</a:t>
            </a:r>
            <a:r>
              <a:rPr lang="sr-Latn-R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sr-Cyrl-R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Прилог</a:t>
            </a: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IV</a:t>
            </a:r>
            <a:r>
              <a:rPr lang="sr-Latn-R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r>
              <a:rPr lang="sr-Cyrl-R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GB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sr-Cyrl-R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Додатну документацију, која се подноси алтернативно - само за пројекте којима је предвиђено извођење грађевинских радова, набавка техничке и/или ИТ опреме и набавка и/или израда софтвера.</a:t>
            </a:r>
            <a:endParaRPr lang="sr-Cyrl-RS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endParaRPr lang="sr-Cyrl-RS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3541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AD318CC-E2A8-4E27-9548-A047A78999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1C06C2-AE3B-4323-8B15-FF42D64C4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065" y="1463040"/>
            <a:ext cx="4048240" cy="2690949"/>
          </a:xfrm>
        </p:spPr>
        <p:txBody>
          <a:bodyPr anchor="t">
            <a:normAutofit/>
          </a:bodyPr>
          <a:lstStyle/>
          <a:p>
            <a:r>
              <a:rPr lang="sr-Cyrl-RS" sz="3600" kern="1600" dirty="0">
                <a:effectLst/>
                <a:latin typeface="Arial" panose="020B0604020202020204" pitchFamily="34" charset="0"/>
              </a:rPr>
              <a:t>Како попунити обрасце за пријаву пројекта</a:t>
            </a:r>
            <a:endParaRPr lang="en-GB" sz="8000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14B560F-9DD7-4302-A60B-EBD3EF59B0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9667" y="4415246"/>
            <a:ext cx="11982332" cy="2087795"/>
            <a:chOff x="143163" y="5763486"/>
            <a:chExt cx="11982332" cy="739555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A9A4357-BD1D-4622-A4FE-766E6AB8DE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357444" y="5763486"/>
              <a:ext cx="11768051" cy="7395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21D6966-343E-49AC-A026-D2497E0C3C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43163" y="5763486"/>
              <a:ext cx="1" cy="73955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3706" y="587829"/>
            <a:ext cx="6505300" cy="56823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BF96E2-4D05-4B6A-A207-3D02F20BBA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3705" y="749301"/>
            <a:ext cx="6413229" cy="5014186"/>
          </a:xfrm>
        </p:spPr>
        <p:txBody>
          <a:bodyPr anchor="t">
            <a:no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sr-Cyrl-RS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</a:t>
            </a:r>
            <a:r>
              <a:rPr lang="sr-Cyrl-R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рло пажљиво испуните Образац за подношење предлога пројекта (Прилог 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III</a:t>
            </a:r>
            <a:r>
              <a:rPr lang="sr-Cyrl-R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и Образац за подношење предлога буџета пројекта (Прилог 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sr-Latn-R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V)</a:t>
            </a:r>
            <a:r>
              <a:rPr lang="sr-Cyrl-R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у складу са Смерницама (Прилог </a:t>
            </a:r>
            <a:r>
              <a:rPr lang="sr-Latn-R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I)</a:t>
            </a:r>
            <a:r>
              <a:rPr lang="sr-Cyrl-R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sr-Latn-RS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sr-Cyrl-R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Обратите пажњу на обим текста, број страна и оквире за унос текста. </a:t>
            </a:r>
            <a:endParaRPr lang="en-GB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sr-Cyrl-R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GB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sr-Cyrl-R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Будите прецизни и унесите довољно јасне информације, посебно у делу у којем се објашњава како ће се постићи циљеви пројекта, који ће позитивни резултати произаћи из пројекта и како су повезани циљеви, резултати и активности пројекта.</a:t>
            </a:r>
            <a:endParaRPr lang="en-GB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en-GB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sr-Cyrl-RS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Обрасце попуњавајте користећи фонт „Arial“, 11 pt.</a:t>
            </a:r>
            <a:endParaRPr lang="en-GB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18010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2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74C9C7-9D89-40AD-A853-9250C292D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7912" y="783772"/>
            <a:ext cx="9942716" cy="1554480"/>
          </a:xfrm>
        </p:spPr>
        <p:txBody>
          <a:bodyPr anchor="ctr">
            <a:normAutofit/>
          </a:bodyPr>
          <a:lstStyle/>
          <a:p>
            <a:r>
              <a:rPr lang="sr-Cyrl-RS" sz="3200" kern="1600" dirty="0">
                <a:latin typeface="Arial" panose="020B0604020202020204" pitchFamily="34" charset="0"/>
              </a:rPr>
              <a:t>Како поднети пријаву и рок за подношење пријаве  </a:t>
            </a:r>
            <a:endParaRPr lang="en-GB" sz="3200" kern="1600" dirty="0">
              <a:latin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FD5DF-8644-4659-A165-A9DE273DD1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550" y="2282336"/>
            <a:ext cx="10907486" cy="4575664"/>
          </a:xfrm>
        </p:spPr>
        <p:txBody>
          <a:bodyPr anchor="ctr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sr-Cyrl-RS" sz="19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Пријаве се подносе </a:t>
            </a:r>
            <a:r>
              <a:rPr lang="sr-Cyrl-RS" sz="19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 електронској форми, у </a:t>
            </a:r>
            <a:r>
              <a:rPr lang="sr-Latn-RS" sz="19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PDF </a:t>
            </a:r>
            <a:r>
              <a:rPr lang="sr-Cyrl-RS" sz="19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формату</a:t>
            </a:r>
            <a:r>
              <a:rPr lang="sr-Cyrl-R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и у основним, тј. </a:t>
            </a:r>
            <a:r>
              <a:rPr lang="en-US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Word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r-Cyrl-R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и </a:t>
            </a:r>
            <a:r>
              <a:rPr lang="en-US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Excel</a:t>
            </a:r>
            <a:r>
              <a:rPr lang="sr-Cyrl-R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форматима у којима су документа првобитно сачињена, пре потписивања.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sr-Cyrl-RS" sz="19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sr-Cyrl-RS" sz="19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Образац за подношење предлога пројекта (Прилог </a:t>
            </a:r>
            <a:r>
              <a:rPr lang="en-US" sz="19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III</a:t>
            </a:r>
            <a:r>
              <a:rPr lang="sr-Cyrl-RS" sz="19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), Образац за подношење предлога буџета пројекта </a:t>
            </a:r>
            <a:r>
              <a:rPr lang="sr-Latn-RS" sz="19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sr-Cyrl-RS" sz="19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Прилог </a:t>
            </a:r>
            <a:r>
              <a:rPr lang="en-US" sz="19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19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</a:t>
            </a:r>
            <a:r>
              <a:rPr lang="sr-Latn-RS" sz="19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r>
              <a:rPr lang="sr-Cyrl-RS" sz="19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и евентуалну додатну документацију потребно је доставити на адресу </a:t>
            </a:r>
            <a:r>
              <a:rPr lang="sr-Cyrl-RS" sz="19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2"/>
              </a:rPr>
              <a:t>mirjana.p.brajovic@mduls.gov.rs</a:t>
            </a:r>
            <a:r>
              <a:rPr lang="sr-Cyrl-RS" sz="19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sr-Cyrl-RS" sz="19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en-GB" sz="19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sr-Cyrl-RS" sz="19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Крајњи рок за пријем пријава је </a:t>
            </a:r>
            <a:r>
              <a:rPr lang="sr-Cyrl-RS" sz="1900" b="1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US" sz="1900" b="1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7</a:t>
            </a:r>
            <a:r>
              <a:rPr lang="sr-Cyrl-RS" sz="1900" b="1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sr-Cyrl-RS" sz="1900" b="1" u="sng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децембар</a:t>
            </a:r>
            <a:r>
              <a:rPr lang="sr-Cyrl-RS" sz="1900" b="1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2022. године до 15.00 часова</a:t>
            </a:r>
            <a:r>
              <a:rPr lang="sr-Cyrl-RS" sz="19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sr-Cyrl-RS" sz="19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sr-Cyrl-RS" sz="19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Пријаве које су послате после назначеног рока неће бити разматране.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sr-Cyrl-RS" sz="19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sr-Latn-CS" sz="19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Питања </a:t>
            </a:r>
            <a:r>
              <a:rPr lang="sr-Cyrl-RS" sz="19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можете послати имејлом </a:t>
            </a:r>
            <a:r>
              <a:rPr lang="sr-Cyrl-RS" sz="19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на адресу </a:t>
            </a:r>
            <a:r>
              <a:rPr lang="en-GB" sz="1900" u="sng" dirty="0" err="1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2"/>
              </a:rPr>
              <a:t>mirjana</a:t>
            </a:r>
            <a:r>
              <a:rPr lang="sr-Latn-CS" sz="19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2"/>
              </a:rPr>
              <a:t>.</a:t>
            </a:r>
            <a:r>
              <a:rPr lang="en-GB" sz="19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2"/>
              </a:rPr>
              <a:t>p</a:t>
            </a:r>
            <a:r>
              <a:rPr lang="sr-Latn-CS" sz="19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2"/>
              </a:rPr>
              <a:t>.</a:t>
            </a:r>
            <a:r>
              <a:rPr lang="en-GB" sz="1900" u="sng" dirty="0" err="1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2"/>
              </a:rPr>
              <a:t>brajovic</a:t>
            </a:r>
            <a:r>
              <a:rPr lang="sr-Latn-CS" sz="19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2"/>
              </a:rPr>
              <a:t>@</a:t>
            </a:r>
            <a:r>
              <a:rPr lang="en-GB" sz="1900" u="sng" dirty="0" err="1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2"/>
              </a:rPr>
              <a:t>mduls</a:t>
            </a:r>
            <a:r>
              <a:rPr lang="sr-Latn-CS" sz="19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2"/>
              </a:rPr>
              <a:t>.</a:t>
            </a:r>
            <a:r>
              <a:rPr lang="en-GB" sz="19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2"/>
              </a:rPr>
              <a:t>gov</a:t>
            </a:r>
            <a:r>
              <a:rPr lang="sr-Latn-CS" sz="19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2"/>
              </a:rPr>
              <a:t>.</a:t>
            </a:r>
            <a:r>
              <a:rPr lang="en-GB" sz="1900" u="sng" dirty="0" err="1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2"/>
              </a:rPr>
              <a:t>rs</a:t>
            </a:r>
            <a:r>
              <a:rPr lang="sr-Cyrl-RS" sz="19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</a:t>
            </a:r>
            <a:r>
              <a:rPr lang="sr-Cyrl-RS" sz="19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најкасније </a:t>
            </a:r>
            <a:r>
              <a:rPr lang="sr-Cyrl-RS" sz="19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до 2</a:t>
            </a:r>
            <a:r>
              <a:rPr lang="en-US" sz="19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lang="sr-Cyrl-RS" sz="19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децембра 2022. године, до 15 часова.  </a:t>
            </a:r>
            <a:endParaRPr lang="en-GB" sz="19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GB"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5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66631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7">
            <a:extLst>
              <a:ext uri="{FF2B5EF4-FFF2-40B4-BE49-F238E27FC236}">
                <a16:creationId xmlns:a16="http://schemas.microsoft.com/office/drawing/2014/main" id="{4DA718D0-4865-4629-8134-44F68D41D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9">
            <a:extLst>
              <a:ext uri="{FF2B5EF4-FFF2-40B4-BE49-F238E27FC236}">
                <a16:creationId xmlns:a16="http://schemas.microsoft.com/office/drawing/2014/main" id="{65167ED7-6315-43AB-B1B6-C326D5FD8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2340441" y="2666183"/>
            <a:ext cx="5860051" cy="527712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18" name="Rectangle 10">
              <a:extLst>
                <a:ext uri="{FF2B5EF4-FFF2-40B4-BE49-F238E27FC236}">
                  <a16:creationId xmlns:a16="http://schemas.microsoft.com/office/drawing/2014/main" id="{EF4D8839-FB03-487D-ACC8-8BFEDD4FEB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1">
              <a:extLst>
                <a:ext uri="{FF2B5EF4-FFF2-40B4-BE49-F238E27FC236}">
                  <a16:creationId xmlns:a16="http://schemas.microsoft.com/office/drawing/2014/main" id="{0EF75023-9A3B-42FC-B704-61A8F7BEF4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Rectangle 13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922919"/>
            <a:ext cx="11111729" cy="546125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E8A499-790B-4D91-A842-05CDF6976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123" y="-248006"/>
            <a:ext cx="9849751" cy="1349671"/>
          </a:xfrm>
        </p:spPr>
        <p:txBody>
          <a:bodyPr anchor="b">
            <a:normAutofit/>
          </a:bodyPr>
          <a:lstStyle/>
          <a:p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Евалуација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24EDE6-8A0B-4198-82ED-FDA0F3F652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256" y="1101666"/>
            <a:ext cx="10079784" cy="5205746"/>
          </a:xfrm>
        </p:spPr>
        <p:txBody>
          <a:bodyPr anchor="ctr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sr-Cyrl-R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</a:t>
            </a:r>
            <a:r>
              <a:rPr lang="sr-Latn-CS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роцес</a:t>
            </a:r>
            <a:r>
              <a:rPr lang="sr-Latn-C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sr-Latn-CS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евалуације</a:t>
            </a:r>
            <a:r>
              <a:rPr lang="sr-Latn-C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sr-Latn-CS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биће</a:t>
            </a:r>
            <a:r>
              <a:rPr lang="sr-Latn-C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sr-Latn-CS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организован</a:t>
            </a:r>
            <a:r>
              <a:rPr lang="sr-Latn-C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sr-Cyrl-R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 следећи начин</a:t>
            </a:r>
            <a:r>
              <a:rPr lang="sr-Latn-C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lang="en-GB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1" algn="just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sr-Latn-RS" sz="2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</a:t>
            </a:r>
            <a:r>
              <a:rPr lang="sr-Latn-CS" sz="20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дминистративна</a:t>
            </a:r>
            <a:r>
              <a:rPr lang="sr-Latn-CS" sz="2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sr-Latn-CS" sz="20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провера</a:t>
            </a:r>
            <a:endParaRPr lang="en-GB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1" algn="just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sr-Latn-CS" sz="20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Техничко-финансијска</a:t>
            </a:r>
            <a:r>
              <a:rPr lang="sr-Latn-CS" sz="2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sr-Latn-CS" sz="20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провера</a:t>
            </a:r>
            <a:endParaRPr lang="sr-Cyrl-RS" sz="20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sr-Cyrl-RS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sr-Cyrl-R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 техничко-финансијску проверу квалитета предложених пројеката биће задужена </a:t>
            </a:r>
            <a:r>
              <a:rPr lang="sr-Cyrl-RS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Евалуациона комисија</a:t>
            </a:r>
            <a:r>
              <a:rPr lang="sr-Cyrl-R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састављена од представника МДУЛС и СКГО.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sr-Cyrl-RS" sz="20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sr-Cyrl-RS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Коначну одлуку о финансирању пројеката </a:t>
            </a:r>
            <a:r>
              <a:rPr lang="sr-Cyrl-R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 оквиру овог јавног позива доноси министар, на предлог Евалуационе комисије и претходну сагласност Донатора.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sr-Cyrl-RS" sz="20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fontAlgn="base">
              <a:lnSpc>
                <a:spcPct val="100000"/>
              </a:lnSpc>
              <a:spcBef>
                <a:spcPts val="0"/>
              </a:spcBef>
            </a:pPr>
            <a:r>
              <a:rPr lang="sr-Latn-C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Одлука министра о избору предлога </a:t>
            </a:r>
            <a:r>
              <a:rPr lang="sr-Latn-CS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пројеката</a:t>
            </a:r>
            <a:r>
              <a:rPr lang="sr-Latn-C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r-Latn-CS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биће</a:t>
            </a:r>
            <a:r>
              <a:rPr lang="sr-Latn-C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објављена на сајту </a:t>
            </a:r>
            <a:r>
              <a:rPr lang="sr-Cyrl-R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Министарства, </a:t>
            </a:r>
            <a:r>
              <a:rPr lang="sr-Cyrl-RS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н</a:t>
            </a:r>
            <a:r>
              <a:rPr lang="sr-Latn-CS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ајкасније </a:t>
            </a:r>
            <a:r>
              <a:rPr lang="sr-Cyrl-RS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40</a:t>
            </a:r>
            <a:r>
              <a:rPr lang="sr-Latn-CS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радн</a:t>
            </a:r>
            <a:r>
              <a:rPr lang="sr-Cyrl-RS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их </a:t>
            </a:r>
            <a:r>
              <a:rPr lang="sr-Latn-CS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дан</a:t>
            </a:r>
            <a:r>
              <a:rPr lang="sr-Cyrl-RS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а</a:t>
            </a:r>
            <a:r>
              <a:rPr lang="sr-Latn-CS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по закључењу Јавног позива. </a:t>
            </a:r>
            <a:endParaRPr lang="en-GB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5930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CA7112-5E55-4DB2-8E2D-B841806FB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sr-Cyrl-RS" sz="3600" kern="1600" dirty="0">
                <a:effectLst/>
                <a:latin typeface="Arial" panose="020B0604020202020204" pitchFamily="34" charset="0"/>
              </a:rPr>
              <a:t>Уговор, плаћања, повраћај средстава</a:t>
            </a:r>
            <a:endParaRPr lang="en-GB" sz="3600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04DCFD-1EA3-494D-8F80-D9928DF97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2113" y="2559235"/>
            <a:ext cx="10143668" cy="3435531"/>
          </a:xfrm>
        </p:spPr>
        <p:txBody>
          <a:bodyPr anchor="ctr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sr-Cyrl-R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Начин и рок реализације додељених средстава као и остали услови од значаја за реализацију пројекта </a:t>
            </a:r>
            <a:r>
              <a:rPr lang="sr-Cyrl-RS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уређују се Уговором</a:t>
            </a:r>
            <a:r>
              <a:rPr lang="sr-Cyrl-R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GB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sr-Cyrl-RS" sz="2000" dirty="0">
                <a:latin typeface="Arial" panose="020B0604020202020204" pitchFamily="34" charset="0"/>
                <a:cs typeface="Arial" panose="020B0604020202020204" pitchFamily="34" charset="0"/>
              </a:rPr>
              <a:t>Након потписивања Уговора,  </a:t>
            </a:r>
            <a:r>
              <a:rPr lang="sr-Latn-CS" sz="2000" b="1" dirty="0">
                <a:latin typeface="Arial" panose="020B0604020202020204" pitchFamily="34" charset="0"/>
                <a:cs typeface="Arial" panose="020B0604020202020204" pitchFamily="34" charset="0"/>
              </a:rPr>
              <a:t>90% износа одобрених средстава ће бити уплаћено</a:t>
            </a:r>
            <a:r>
              <a:rPr lang="sr-Cyrl-RS" sz="2000" b="1" dirty="0">
                <a:latin typeface="Arial" panose="020B0604020202020204" pitchFamily="34" charset="0"/>
                <a:cs typeface="Arial" panose="020B0604020202020204" pitchFamily="34" charset="0"/>
              </a:rPr>
              <a:t> ЈЛС</a:t>
            </a:r>
            <a:r>
              <a:rPr lang="sr-Latn-C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sr-Latn-CS" sz="2000" b="1" dirty="0">
                <a:latin typeface="Arial" panose="020B0604020202020204" pitchFamily="34" charset="0"/>
                <a:cs typeface="Arial" panose="020B0604020202020204" pitchFamily="34" charset="0"/>
              </a:rPr>
              <a:t>Преосталих 10% средстава ће бити уплаћено </a:t>
            </a:r>
            <a:r>
              <a:rPr lang="sr-Cyrl-RS" sz="2000" b="1" dirty="0">
                <a:latin typeface="Arial" panose="020B0604020202020204" pitchFamily="34" charset="0"/>
                <a:cs typeface="Arial" panose="020B0604020202020204" pitchFamily="34" charset="0"/>
              </a:rPr>
              <a:t>ЈЛС</a:t>
            </a:r>
            <a:r>
              <a:rPr lang="sr-Latn-CS" sz="2000" b="1" dirty="0">
                <a:latin typeface="Arial" panose="020B0604020202020204" pitchFamily="34" charset="0"/>
                <a:cs typeface="Arial" panose="020B0604020202020204" pitchFamily="34" charset="0"/>
              </a:rPr>
              <a:t> након одобравања финалног финансијског и наративног извештаја од стране Министарствa.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sr-Cyrl-R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sr-Cyrl-R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sr-Cyrl-R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 складу са Уговором, одабране </a:t>
            </a:r>
            <a:r>
              <a:rPr lang="sr-Cyrl-RS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ЈЛС ће бити у обавези да врате финансијска средства која су планирана, али нису утрошена и оправдана финансијским извештајем или нису утрошена у складу са одобреним пројектом и одобреним буџетом</a:t>
            </a:r>
            <a:r>
              <a:rPr lang="sr-Cyrl-R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 </a:t>
            </a:r>
            <a:endParaRPr lang="en-GB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31056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94CCC8-9424-4DE0-AEE8-4E7A4FA1F2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7912" y="938594"/>
            <a:ext cx="9942716" cy="1554480"/>
          </a:xfrm>
        </p:spPr>
        <p:txBody>
          <a:bodyPr anchor="ctr">
            <a:normAutofit/>
          </a:bodyPr>
          <a:lstStyle/>
          <a:p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Извештавање, видљивост и комуникација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5FEA97-5069-45F4-928B-E2AE255803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7912" y="2493074"/>
            <a:ext cx="10045498" cy="4268198"/>
          </a:xfrm>
        </p:spPr>
        <p:txBody>
          <a:bodyPr anchor="ctr">
            <a:noAutofit/>
          </a:bodyPr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sr-Cyrl-RS" sz="20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Обавезно извештавање</a:t>
            </a:r>
            <a:endParaRPr lang="en-GB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sr-Cyrl-RS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Периодични извештај </a:t>
            </a:r>
            <a:r>
              <a:rPr lang="sr-Cyrl-R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укључује наративни (Прилог </a:t>
            </a:r>
            <a:r>
              <a:rPr lang="en-GB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</a:t>
            </a:r>
            <a:r>
              <a:rPr lang="sr-Cyrl-R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-1) и финансијски извештај (Прилог </a:t>
            </a:r>
            <a:r>
              <a:rPr lang="en-GB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</a:t>
            </a:r>
            <a:r>
              <a:rPr lang="sr-Latn-R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-2</a:t>
            </a:r>
            <a:r>
              <a:rPr lang="sr-Cyrl-R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en-GB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sr-Cyrl-RS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Финални извештај</a:t>
            </a:r>
            <a:r>
              <a:rPr lang="sr-Cyrl-R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укључује наративни (Прилог </a:t>
            </a:r>
            <a:r>
              <a:rPr lang="sr-Latn-R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</a:t>
            </a:r>
            <a:r>
              <a:rPr lang="sr-Cyrl-R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-1</a:t>
            </a:r>
            <a:r>
              <a:rPr lang="sr-Latn-R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r>
              <a:rPr lang="sr-Cyrl-R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и финансијски извештај (Прилог </a:t>
            </a:r>
            <a:r>
              <a:rPr lang="sr-Latn-R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VI-2</a:t>
            </a:r>
            <a:r>
              <a:rPr lang="sr-Cyrl-R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sr-Cyrl-RS" sz="2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sr-Cyrl-RS" sz="2000" b="1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Видљивост и комуникација</a:t>
            </a:r>
            <a:endParaRPr lang="en-GB" sz="2000" b="1" i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sr-Cyrl-R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Корисници средстава овог јавног позива</a:t>
            </a:r>
            <a:r>
              <a:rPr lang="sr-Latn-R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sr-Cyrl-R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 обавези су да, приликом промоције Пројекта, истакну донаторство, у складу са добијеним упутствима од стране Министарства. </a:t>
            </a:r>
            <a:endParaRPr lang="en-GB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0554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4DA718D0-4865-4629-8134-44F68D41D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65167ED7-6315-43AB-B1B6-C326D5FD8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2340441" y="2666183"/>
            <a:ext cx="5860051" cy="527712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EF4D8839-FB03-487D-ACC8-8BFEDD4FEB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0EF75023-9A3B-42FC-B704-61A8F7BEF4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922919"/>
            <a:ext cx="11111729" cy="546125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C6F86F-BF26-4EF9-BBB5-29527B692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9302" y="34706"/>
            <a:ext cx="9849751" cy="1349671"/>
          </a:xfrm>
        </p:spPr>
        <p:txBody>
          <a:bodyPr anchor="b">
            <a:normAutofit/>
          </a:bodyPr>
          <a:lstStyle/>
          <a:p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Јавни позив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3C4B05-F34C-4F43-BFD3-E1B89E4199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9302" y="1845837"/>
            <a:ext cx="9849751" cy="3934689"/>
          </a:xfrm>
        </p:spPr>
        <p:txBody>
          <a:bodyPr anchor="ctr">
            <a:normAutofit/>
          </a:bodyPr>
          <a:lstStyle/>
          <a:p>
            <a:pPr algn="just">
              <a:spcAft>
                <a:spcPts val="800"/>
              </a:spcAft>
            </a:pPr>
            <a:r>
              <a:rPr lang="sr-Cyrl-RS" sz="2000" dirty="0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Пројекат „Локална самоуправа за 21. век” реализује Министарство </a:t>
            </a:r>
            <a:r>
              <a:rPr lang="sr-Cyrl-RS" sz="2000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државне управе и локалне самоуправе, а подржава Влада Швајцарске</a:t>
            </a:r>
            <a:r>
              <a:rPr lang="sr-Latn-RS" sz="2000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.</a:t>
            </a:r>
            <a:r>
              <a:rPr lang="sr-Cyrl-RS" sz="2000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</a:p>
          <a:p>
            <a:pPr algn="just">
              <a:spcAft>
                <a:spcPts val="800"/>
              </a:spcAft>
            </a:pPr>
            <a:r>
              <a:rPr lang="sr-Cyrl-RS" sz="2000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Један од пројектних задатака је „Примена функционалних организационих модела у јединицама локалне самоуправе у Републици Србији”</a:t>
            </a:r>
            <a:r>
              <a:rPr lang="sr-Latn-RS" sz="2000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.</a:t>
            </a:r>
            <a:r>
              <a:rPr lang="sr-Cyrl-RS" sz="2000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</a:p>
          <a:p>
            <a:pPr algn="just">
              <a:spcAft>
                <a:spcPts val="800"/>
              </a:spcAft>
            </a:pPr>
            <a:r>
              <a:rPr lang="sr-Cyrl-R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У оквиру Пројекта</a:t>
            </a:r>
            <a:r>
              <a:rPr lang="sr-Latn-RS" sz="2000" dirty="0">
                <a:solidFill>
                  <a:srgbClr val="00000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,</a:t>
            </a:r>
            <a:r>
              <a:rPr lang="sr-Cyrl-R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успостављен је Фонд за функционално-организационе моделе у оквиру кога је расписан други </a:t>
            </a:r>
            <a:r>
              <a:rPr lang="sr-Cyrl-RS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Јавни позив за подношење предлога пројеката за примену функционално-организационих модела у јединицама локалне самоуправе у Републици Србији</a:t>
            </a:r>
            <a:r>
              <a:rPr lang="en-GB" sz="2000" b="1" dirty="0">
                <a:solidFill>
                  <a:srgbClr val="00000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:</a:t>
            </a:r>
            <a:endParaRPr lang="sr-Cyrl-RS" sz="2000" b="1" dirty="0">
              <a:solidFill>
                <a:srgbClr val="000000"/>
              </a:solidFill>
              <a:latin typeface="Arial" panose="020B060402020202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19298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3AD318CC-E2A8-4E27-9548-A047A78999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B14B560F-9DD7-4302-A60B-EBD3EF59B0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9667" y="4415246"/>
            <a:ext cx="11982332" cy="2087795"/>
            <a:chOff x="143163" y="5763486"/>
            <a:chExt cx="11982332" cy="739555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3A9A4357-BD1D-4622-A4FE-766E6AB8DE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357444" y="5763486"/>
              <a:ext cx="11768051" cy="7395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C21D6966-343E-49AC-A026-D2497E0C3C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43163" y="5763486"/>
              <a:ext cx="1" cy="73955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3706" y="587829"/>
            <a:ext cx="6505300" cy="56823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5180C6-5DED-4E7C-9B9A-C257BE4E6A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6174" y="1463039"/>
            <a:ext cx="10262432" cy="4300447"/>
          </a:xfrm>
        </p:spPr>
        <p:txBody>
          <a:bodyPr anchor="t">
            <a:normAutofit/>
          </a:bodyPr>
          <a:lstStyle/>
          <a:p>
            <a:pPr marL="0" indent="0" algn="ctr">
              <a:buNone/>
            </a:pPr>
            <a:endParaRPr lang="sr-Cyrl-R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sr-Cyrl-R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Упути за попуњавање Обрасца за подношење предлога пројекта (Прилог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III</a:t>
            </a:r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1198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29996F-4A6A-4DE5-9F09-12BC8D105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sr-Cyrl-R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Општи подаци</a:t>
            </a:r>
            <a:endParaRPr lang="en-GB" sz="8800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D53EDE-5339-42A8-BD52-C4326A981F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1480" y="2984778"/>
            <a:ext cx="10143668" cy="2921443"/>
          </a:xfrm>
        </p:spPr>
        <p:txBody>
          <a:bodyPr anchor="ctr">
            <a:noAutofit/>
          </a:bodyPr>
          <a:lstStyle/>
          <a:p>
            <a:pPr algn="just" fontAlgn="t">
              <a:lnSpc>
                <a:spcPct val="100000"/>
              </a:lnSpc>
              <a:spcBef>
                <a:spcPts val="0"/>
              </a:spcBef>
            </a:pPr>
            <a:r>
              <a:rPr lang="sr-Cyrl-RS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Општи подаци о ЈЛС: </a:t>
            </a:r>
            <a:r>
              <a:rPr lang="sr-Cyrl-R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назив ЈЛС, одговорно лице, подаци лица које је одговорно за </a:t>
            </a:r>
            <a:r>
              <a:rPr lang="sr-Cyrl-RS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подношење пројекта, м</a:t>
            </a:r>
            <a:r>
              <a:rPr lang="sr-Cyrl-R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атични број носиоца пројекта, ПИБ носиоца пројекта и други подаци</a:t>
            </a:r>
          </a:p>
          <a:p>
            <a:pPr algn="just" fontAlgn="t">
              <a:lnSpc>
                <a:spcPct val="100000"/>
              </a:lnSpc>
              <a:spcBef>
                <a:spcPts val="0"/>
              </a:spcBef>
            </a:pPr>
            <a:endParaRPr lang="sr-Cyrl-RS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fontAlgn="t">
              <a:lnSpc>
                <a:spcPct val="100000"/>
              </a:lnSpc>
              <a:spcBef>
                <a:spcPts val="0"/>
              </a:spcBef>
            </a:pPr>
            <a:r>
              <a:rPr lang="sr-Cyrl-RS" sz="2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Кратак резиме пројекта</a:t>
            </a:r>
            <a:r>
              <a:rPr lang="sr-Cyrl-RS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назив пројекта, општи и специфични циљеви, трајање, буџет, ф</a:t>
            </a:r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ункционално-организациони модел који ЈЛС планира да модификује и примени, планирани </a:t>
            </a:r>
            <a:r>
              <a:rPr lang="sr-Cyrl-RS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резултати, активности и други подаци.</a:t>
            </a:r>
            <a:endParaRPr lang="sr-Cyrl-RS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fontAlgn="t">
              <a:lnSpc>
                <a:spcPct val="100000"/>
              </a:lnSpc>
              <a:spcBef>
                <a:spcPts val="0"/>
              </a:spcBef>
            </a:pPr>
            <a:endParaRPr lang="sr-Cyrl-RS" sz="2000" b="1" dirty="0">
              <a:solidFill>
                <a:srgbClr val="FF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just" fontAlgn="t">
              <a:lnSpc>
                <a:spcPct val="100000"/>
              </a:lnSpc>
              <a:spcBef>
                <a:spcPts val="0"/>
              </a:spcBef>
              <a:buNone/>
            </a:pPr>
            <a:endParaRPr lang="en-GB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7996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29996F-4A6A-4DE5-9F09-12BC8D105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sr-Cyrl-R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Релевантност пројекта</a:t>
            </a:r>
            <a:endParaRPr lang="en-GB" sz="8800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D53EDE-5339-42A8-BD52-C4326A981F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638" y="2203079"/>
            <a:ext cx="10143668" cy="3664373"/>
          </a:xfrm>
        </p:spPr>
        <p:txBody>
          <a:bodyPr anchor="ctr">
            <a:noAutofit/>
          </a:bodyPr>
          <a:lstStyle/>
          <a:p>
            <a:pPr marL="0" indent="0" algn="just" fontAlgn="t">
              <a:lnSpc>
                <a:spcPct val="120000"/>
              </a:lnSpc>
              <a:spcBef>
                <a:spcPts val="0"/>
              </a:spcBef>
              <a:buNone/>
            </a:pPr>
            <a:r>
              <a:rPr lang="sr-Cyrl-RS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Питање 2.1 Опишите проблеме које предложени пројекат примене функционално- организационих модела и имплементације препорука за унапређење функционалности треба да реши у Вашој ЈЛС (</a:t>
            </a:r>
            <a:r>
              <a:rPr lang="sr-Cyrl-RS" sz="20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максимално једна страна</a:t>
            </a:r>
            <a:r>
              <a:rPr lang="sr-Cyrl-RS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).</a:t>
            </a:r>
          </a:p>
          <a:p>
            <a:pPr marL="0" indent="0" algn="just" fontAlgn="t">
              <a:lnSpc>
                <a:spcPct val="120000"/>
              </a:lnSpc>
              <a:spcBef>
                <a:spcPts val="0"/>
              </a:spcBef>
              <a:buNone/>
            </a:pPr>
            <a:endParaRPr lang="en-GB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fontAlgn="t">
              <a:lnSpc>
                <a:spcPct val="150000"/>
              </a:lnSpc>
              <a:spcBef>
                <a:spcPts val="0"/>
              </a:spcBef>
            </a:pPr>
            <a:r>
              <a:rPr lang="sr-Cyrl-RS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</a:t>
            </a:r>
            <a:r>
              <a:rPr lang="sr-Cyrl-R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аква је унутрашња организација локалне управе?</a:t>
            </a:r>
          </a:p>
          <a:p>
            <a:pPr algn="just" fontAlgn="t">
              <a:lnSpc>
                <a:spcPct val="150000"/>
              </a:lnSpc>
              <a:spcBef>
                <a:spcPts val="0"/>
              </a:spcBef>
            </a:pPr>
            <a:r>
              <a:rPr lang="sr-Cyrl-RS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</a:t>
            </a:r>
            <a:r>
              <a:rPr lang="sr-Cyrl-R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оји су проблеми и слабости</a:t>
            </a:r>
            <a:r>
              <a:rPr lang="sr-Cyrl-RS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?</a:t>
            </a:r>
            <a:endParaRPr lang="sr-Latn-RS" sz="20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fontAlgn="t">
              <a:lnSpc>
                <a:spcPct val="150000"/>
              </a:lnSpc>
              <a:spcBef>
                <a:spcPts val="0"/>
              </a:spcBef>
            </a:pPr>
            <a:r>
              <a:rPr lang="sr-Cyrl-R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Како би се предлогом пројекта проблеми могли решити</a:t>
            </a:r>
            <a:r>
              <a:rPr lang="sr-Latn-R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?</a:t>
            </a:r>
            <a:endParaRPr lang="en-GB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1863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2F2B29-AE57-4FD3-B62D-2985F9F8B9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038" y="1924658"/>
            <a:ext cx="10452861" cy="4147845"/>
          </a:xfrm>
        </p:spPr>
        <p:txBody>
          <a:bodyPr anchor="ctr">
            <a:noAutofit/>
          </a:bodyPr>
          <a:lstStyle/>
          <a:p>
            <a:pPr marL="0" indent="0" algn="just" fontAlgn="t">
              <a:lnSpc>
                <a:spcPct val="100000"/>
              </a:lnSpc>
              <a:spcBef>
                <a:spcPts val="0"/>
              </a:spcBef>
              <a:buNone/>
            </a:pPr>
            <a:r>
              <a:rPr lang="sr-Cyrl-R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Питање 2.2. </a:t>
            </a:r>
            <a:r>
              <a:rPr lang="sr-Cyrl-CS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Дефинишите циљне групе и крајње кориснике, њихове потребе и ограничења</a:t>
            </a:r>
            <a:r>
              <a:rPr lang="sr-Cyrl-RS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sr-Cyrl-CS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Наведите на који начин ће активн</a:t>
            </a:r>
            <a:r>
              <a:rPr lang="sr-Cyrl-RS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о</a:t>
            </a:r>
            <a:r>
              <a:rPr lang="sr-Cyrl-CS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сти пројекта утицати на наведене циљне групе и крајње кориснике и њихове потребе (максимално пола стране)</a:t>
            </a:r>
          </a:p>
          <a:p>
            <a:pPr marL="0" indent="0" algn="just" fontAlgn="t">
              <a:lnSpc>
                <a:spcPct val="100000"/>
              </a:lnSpc>
              <a:spcBef>
                <a:spcPts val="0"/>
              </a:spcBef>
              <a:buNone/>
            </a:pPr>
            <a:endParaRPr lang="en-GB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t">
              <a:lnSpc>
                <a:spcPct val="100000"/>
              </a:lnSpc>
              <a:spcBef>
                <a:spcPts val="0"/>
              </a:spcBef>
            </a:pPr>
            <a:r>
              <a:rPr lang="sr-Cyrl-R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Циљне групе</a:t>
            </a:r>
            <a:endParaRPr lang="sr-Cyrl-RS" sz="1800" strike="sngStrike" dirty="0">
              <a:solidFill>
                <a:srgbClr val="00B05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fontAlgn="t">
              <a:lnSpc>
                <a:spcPct val="100000"/>
              </a:lnSpc>
              <a:spcBef>
                <a:spcPts val="0"/>
              </a:spcBef>
            </a:pPr>
            <a:endParaRPr lang="en-GB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fontAlgn="t">
              <a:lnSpc>
                <a:spcPct val="100000"/>
              </a:lnSpc>
              <a:spcBef>
                <a:spcPts val="0"/>
              </a:spcBef>
            </a:pPr>
            <a:r>
              <a:rPr lang="sr-Cyrl-R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Директни корисници</a:t>
            </a:r>
          </a:p>
          <a:p>
            <a:pPr marL="0" indent="0" algn="just" fontAlgn="t">
              <a:lnSpc>
                <a:spcPct val="100000"/>
              </a:lnSpc>
              <a:spcBef>
                <a:spcPts val="0"/>
              </a:spcBef>
              <a:buNone/>
            </a:pPr>
            <a:r>
              <a:rPr lang="sr-Cyrl-R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 algn="just" fontAlgn="t">
              <a:lnSpc>
                <a:spcPct val="100000"/>
              </a:lnSpc>
              <a:spcBef>
                <a:spcPts val="0"/>
              </a:spcBef>
            </a:pPr>
            <a:r>
              <a:rPr lang="sr-Cyrl-RS" sz="1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</a:t>
            </a:r>
            <a:r>
              <a:rPr lang="sr-Cyrl-R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рајњи корисници</a:t>
            </a:r>
          </a:p>
          <a:p>
            <a:pPr marL="0" indent="0" algn="just" fontAlgn="t">
              <a:lnSpc>
                <a:spcPct val="100000"/>
              </a:lnSpc>
              <a:spcBef>
                <a:spcPts val="0"/>
              </a:spcBef>
              <a:buNone/>
            </a:pPr>
            <a:endParaRPr lang="en-GB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fontAlgn="t">
              <a:lnSpc>
                <a:spcPct val="100000"/>
              </a:lnSpc>
              <a:spcBef>
                <a:spcPts val="0"/>
              </a:spcBef>
            </a:pPr>
            <a:r>
              <a:rPr lang="sr-Cyrl-R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Како ће свакодневни рад запослених у ЈЛС</a:t>
            </a:r>
            <a:r>
              <a:rPr lang="sr-Cyrl-RS" sz="1800" strike="sngStrike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sr-Cyrl-R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бити унапређен / поједностављен</a:t>
            </a:r>
            <a:endParaRPr lang="en-GB" sz="1800" strike="sngStrike" dirty="0">
              <a:solidFill>
                <a:srgbClr val="00B05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A6A0A3C2-8410-40C0-88F1-BD1F004D2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038" y="387350"/>
            <a:ext cx="9237662" cy="1189038"/>
          </a:xfrm>
        </p:spPr>
        <p:txBody>
          <a:bodyPr anchor="b">
            <a:normAutofit/>
          </a:bodyPr>
          <a:lstStyle/>
          <a:p>
            <a:r>
              <a:rPr lang="sr-Cyrl-R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Релевантност пројекта</a:t>
            </a:r>
            <a:endParaRPr lang="en-GB" sz="8800" dirty="0"/>
          </a:p>
        </p:txBody>
      </p:sp>
    </p:spTree>
    <p:extLst>
      <p:ext uri="{BB962C8B-B14F-4D97-AF65-F5344CB8AC3E}">
        <p14:creationId xmlns:p14="http://schemas.microsoft.com/office/powerpoint/2010/main" val="11170689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8A91D2-050D-4970-8601-7DEAF77C1C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5746" y="953590"/>
            <a:ext cx="9942716" cy="1554480"/>
          </a:xfrm>
        </p:spPr>
        <p:txBody>
          <a:bodyPr anchor="ctr">
            <a:normAutofit/>
          </a:bodyPr>
          <a:lstStyle/>
          <a:p>
            <a:r>
              <a:rPr lang="sr-Cyrl-R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Ефикасност и изводљивост</a:t>
            </a:r>
            <a:endParaRPr lang="en-GB" sz="8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788F82-107A-4FD6-90A8-EF829A92DA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5746" y="3180006"/>
            <a:ext cx="10156152" cy="2457322"/>
          </a:xfrm>
        </p:spPr>
        <p:txBody>
          <a:bodyPr anchor="ctr">
            <a:noAutofit/>
          </a:bodyPr>
          <a:lstStyle/>
          <a:p>
            <a:pPr marL="0" indent="0" algn="just" fontAlgn="t">
              <a:lnSpc>
                <a:spcPct val="120000"/>
              </a:lnSpc>
              <a:spcBef>
                <a:spcPts val="0"/>
              </a:spcBef>
              <a:buNone/>
            </a:pPr>
            <a:r>
              <a:rPr lang="sr-Cyrl-RS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Питање 3.1. Шта треба постићи? Дефинишите општи и специфичан/не (посебан/не) циљ/еве и очекиване резултате пројекта (</a:t>
            </a:r>
            <a:r>
              <a:rPr lang="sr-Cyrl-RS" sz="20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максимално једна страна</a:t>
            </a:r>
            <a:r>
              <a:rPr lang="sr-Cyrl-RS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r>
              <a:rPr lang="sr-Cyrl-R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0" indent="0" algn="just" fontAlgn="t">
              <a:lnSpc>
                <a:spcPct val="120000"/>
              </a:lnSpc>
              <a:spcBef>
                <a:spcPts val="0"/>
              </a:spcBef>
              <a:buNone/>
            </a:pPr>
            <a:endParaRPr lang="en-GB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fontAlgn="base">
              <a:lnSpc>
                <a:spcPct val="120000"/>
              </a:lnSpc>
              <a:spcBef>
                <a:spcPts val="0"/>
              </a:spcBef>
            </a:pPr>
            <a:r>
              <a:rPr lang="sr-Cyrl-C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Општи циљ пројекта се односи на крајњи резултат пројекта који се огледа у реформи рада локалне самоуправе. </a:t>
            </a:r>
            <a:endParaRPr lang="sr-Latn-RS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buNone/>
            </a:pPr>
            <a:endParaRPr lang="sr-Cyrl-CS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fontAlgn="base">
              <a:lnSpc>
                <a:spcPct val="120000"/>
              </a:lnSpc>
              <a:spcBef>
                <a:spcPts val="0"/>
              </a:spcBef>
            </a:pPr>
            <a:r>
              <a:rPr lang="sr-Cyrl-C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Пројекат треба да садржи </a:t>
            </a:r>
            <a:r>
              <a:rPr lang="sr-Cyrl-CS" sz="2000" b="1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 општи циљ</a:t>
            </a:r>
            <a:r>
              <a:rPr lang="sr-Cyrl-CS" sz="2000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sr-Cyrl-C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 marL="0" indent="0" algn="just" fontAlgn="t">
              <a:lnSpc>
                <a:spcPct val="120000"/>
              </a:lnSpc>
              <a:spcBef>
                <a:spcPts val="0"/>
              </a:spcBef>
              <a:buNone/>
            </a:pPr>
            <a:endParaRPr lang="sr-Cyrl-RS" sz="2000" b="1" i="1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21035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093782-A90B-4BD1-BB77-549D0D30A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1800" y="953590"/>
            <a:ext cx="9942716" cy="1554480"/>
          </a:xfrm>
        </p:spPr>
        <p:txBody>
          <a:bodyPr anchor="ctr">
            <a:normAutofit/>
          </a:bodyPr>
          <a:lstStyle/>
          <a:p>
            <a:r>
              <a:rPr lang="sr-Cyrl-R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Ефикасност и изводљивост</a:t>
            </a: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AD2913-0103-4D23-897C-595CDCA75A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354" y="2324889"/>
            <a:ext cx="10907488" cy="4715658"/>
          </a:xfrm>
        </p:spPr>
        <p:txBody>
          <a:bodyPr anchor="ctr">
            <a:noAutofit/>
          </a:bodyPr>
          <a:lstStyle/>
          <a:p>
            <a:pPr algn="just" fontAlgn="t">
              <a:lnSpc>
                <a:spcPct val="120000"/>
              </a:lnSpc>
              <a:spcBef>
                <a:spcPts val="0"/>
              </a:spcBef>
            </a:pPr>
            <a:r>
              <a:rPr lang="sr-Cyrl-C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Специфични циљ пројекта (сврха) објашњава укупну позитивну промену у односу на главну циљну групу. </a:t>
            </a:r>
          </a:p>
          <a:p>
            <a:pPr algn="just" fontAlgn="t">
              <a:lnSpc>
                <a:spcPct val="120000"/>
              </a:lnSpc>
              <a:spcBef>
                <a:spcPts val="0"/>
              </a:spcBef>
            </a:pPr>
            <a:endParaRPr lang="sr-Cyrl-CS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fontAlgn="t">
              <a:lnSpc>
                <a:spcPct val="120000"/>
              </a:lnSpc>
              <a:spcBef>
                <a:spcPts val="0"/>
              </a:spcBef>
            </a:pPr>
            <a:r>
              <a:rPr lang="sr-Cyrl-C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Специфични циљ пројекта представља конкретан циљ који се може остварити током трајања пројекта и са расположивим људским и материјалним ресурсима, који ће дугорочно допринети остваривању општег циља пројекта. </a:t>
            </a:r>
          </a:p>
          <a:p>
            <a:pPr algn="just" fontAlgn="t">
              <a:lnSpc>
                <a:spcPct val="120000"/>
              </a:lnSpc>
              <a:spcBef>
                <a:spcPts val="0"/>
              </a:spcBef>
            </a:pPr>
            <a:endParaRPr lang="sr-Cyrl-CS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fontAlgn="t">
              <a:lnSpc>
                <a:spcPct val="120000"/>
              </a:lnSpc>
              <a:spcBef>
                <a:spcPts val="0"/>
              </a:spcBef>
            </a:pPr>
            <a:r>
              <a:rPr lang="sr-Cyrl-C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Предлогом пројекта је потребно формулисати </a:t>
            </a:r>
            <a:r>
              <a:rPr lang="sr-Cyrl-CS" sz="2000" b="1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највише 3 специфична циља. 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5908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69FA51-61E5-4E74-A73A-A31696BE6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Ефикасност и изводљивост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D1051-2A37-483B-B680-C159766915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631" y="2508070"/>
            <a:ext cx="10713720" cy="4111583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sr-Cyrl-RS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Питање 3.2. </a:t>
            </a:r>
            <a:r>
              <a:rPr lang="sr-Cyrl-CS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Опишите предложене активности и потребне ресурсе за реализацију активности, и прецизирајте очекиване резултате у вези са активностима. </a:t>
            </a:r>
            <a:r>
              <a:rPr lang="sr-Cyrl-RS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Прецизирајте који функционално-организациони модел планирате да примените у оквиру пројекта. Наведите да ли је потребно прилагодити модел околностима у Вашој ЈЛС, из којих разлога и на који начин </a:t>
            </a:r>
            <a:r>
              <a:rPr lang="sr-Cyrl-CS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(</a:t>
            </a:r>
            <a:r>
              <a:rPr lang="sr-Cyrl-CS" sz="18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максимално две </a:t>
            </a:r>
            <a:r>
              <a:rPr lang="sr-Cyrl-RS" sz="18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и по</a:t>
            </a:r>
            <a:r>
              <a:rPr lang="sr-Cyrl-CS" sz="18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стране</a:t>
            </a:r>
            <a:r>
              <a:rPr lang="sr-Cyrl-CS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</a:t>
            </a:r>
          </a:p>
          <a:p>
            <a:pPr algn="just" fontAlgn="t"/>
            <a:r>
              <a:rPr lang="sr-Cyrl-CS" sz="18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Активности </a:t>
            </a:r>
            <a:r>
              <a:rPr lang="sr-Cyrl-C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су радње које су планиране да се предузму пројектним задатком ради остваривања пројектом предвиђених резултата. Свака активност уобичајено има одређено трајање и потребне ресурсе за реализацију.</a:t>
            </a:r>
            <a:endParaRPr lang="en-GB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fontAlgn="t"/>
            <a:r>
              <a:rPr lang="sr-Cyrl-RS" sz="18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Екстерни сарадници</a:t>
            </a:r>
            <a:r>
              <a:rPr lang="sr-Cyrl-R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могуће је ангажовати екстерне сараднике – експерте за подршку у спровођењу пројектних активности, у складу са критеријумима позива. Уколико је то планирано, у опису активности образложите зашто је неопходно ангажовати спољне сараднике.</a:t>
            </a:r>
            <a:endParaRPr lang="sr-Cyrl-RS" sz="1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fontAlgn="t"/>
            <a:r>
              <a:rPr lang="sr-Cyrl-CS" sz="18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Резултати</a:t>
            </a:r>
            <a:r>
              <a:rPr lang="sr-Cyrl-C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су конкретне промене, које настају као последице успешно изведених активности. Резултате гарантујете пројектом и пројектни тим је одговоран за њихову реализацију. </a:t>
            </a:r>
            <a:endParaRPr lang="en-GB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89459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61B9262-0CBC-452E-827D-875B4390D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771" y="953590"/>
            <a:ext cx="9942716" cy="1554480"/>
          </a:xfrm>
        </p:spPr>
        <p:txBody>
          <a:bodyPr anchor="ctr">
            <a:normAutofit/>
          </a:bodyPr>
          <a:lstStyle/>
          <a:p>
            <a:r>
              <a:rPr lang="sr-Cyrl-RS" sz="36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Примери описа активности и резултата</a:t>
            </a: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7227DD-775B-40C8-98A4-E7F171BEA1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670" y="2817904"/>
            <a:ext cx="11115555" cy="3420783"/>
          </a:xfrm>
        </p:spPr>
        <p:txBody>
          <a:bodyPr anchor="ctr">
            <a:noAutofit/>
          </a:bodyPr>
          <a:lstStyle/>
          <a:p>
            <a:pPr algn="just" fontAlgn="t">
              <a:lnSpc>
                <a:spcPct val="120000"/>
              </a:lnSpc>
              <a:spcBef>
                <a:spcPts val="0"/>
              </a:spcBef>
            </a:pPr>
            <a:r>
              <a:rPr lang="sr-Cyrl-CS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Активност 1: Припрема прилагођеног функционално-организационог модела, у складу са потребама и могућностима локалне самоуправе </a:t>
            </a:r>
          </a:p>
          <a:p>
            <a:pPr algn="just" fontAlgn="t">
              <a:lnSpc>
                <a:spcPct val="120000"/>
              </a:lnSpc>
              <a:spcBef>
                <a:spcPts val="0"/>
              </a:spcBef>
            </a:pPr>
            <a:r>
              <a:rPr lang="sr-Cyrl-CS" sz="2000" b="1" dirty="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Резултат 1:</a:t>
            </a:r>
            <a:r>
              <a:rPr lang="sr-Cyrl-CS" sz="2000" b="1" i="1" dirty="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sr-Cyrl-CS" sz="2000" b="1" dirty="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Одлука о примени прилагођеног функционално-организационог модела</a:t>
            </a:r>
          </a:p>
          <a:p>
            <a:pPr algn="just" fontAlgn="t">
              <a:lnSpc>
                <a:spcPct val="120000"/>
              </a:lnSpc>
              <a:spcBef>
                <a:spcPts val="0"/>
              </a:spcBef>
            </a:pPr>
            <a:endParaRPr lang="sr-Cyrl-CS" sz="2000" b="1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fontAlgn="t">
              <a:lnSpc>
                <a:spcPct val="120000"/>
              </a:lnSpc>
              <a:spcBef>
                <a:spcPts val="0"/>
              </a:spcBef>
            </a:pPr>
            <a:r>
              <a:rPr lang="sr-Cyrl-CS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Активност 2: </a:t>
            </a:r>
            <a:r>
              <a:rPr lang="ru-RU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Припрема и успостављање функционално-организационих модела и почетак обављања функције </a:t>
            </a:r>
          </a:p>
          <a:p>
            <a:pPr algn="just" fontAlgn="t">
              <a:lnSpc>
                <a:spcPct val="120000"/>
              </a:lnSpc>
              <a:spcBef>
                <a:spcPts val="0"/>
              </a:spcBef>
            </a:pPr>
            <a:r>
              <a:rPr lang="sr-Cyrl-CS" sz="2000" b="1" dirty="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Резултат 2:</a:t>
            </a:r>
            <a:r>
              <a:rPr lang="sr-Cyrl-CS" sz="2000" b="1" i="1" dirty="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Успостављен функционално-организациони модел и почетак обављања функције</a:t>
            </a:r>
            <a:endParaRPr lang="en-GB" sz="2000" b="1" dirty="0">
              <a:solidFill>
                <a:schemeClr val="accent6">
                  <a:lumMod val="75000"/>
                </a:schemeClr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9611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01B408-9A1B-4646-BA55-E70E3BA6B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771" y="953590"/>
            <a:ext cx="9942716" cy="1554480"/>
          </a:xfrm>
        </p:spPr>
        <p:txBody>
          <a:bodyPr anchor="ctr">
            <a:normAutofit/>
          </a:bodyPr>
          <a:lstStyle/>
          <a:p>
            <a:r>
              <a:rPr lang="sr-Cyrl-RS" sz="36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Примери описа активности и резултата</a:t>
            </a: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0FF6BF-2C33-466B-A87C-8934320E5A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5" y="2465128"/>
            <a:ext cx="11016427" cy="4373918"/>
          </a:xfrm>
        </p:spPr>
        <p:txBody>
          <a:bodyPr anchor="ctr">
            <a:noAutofit/>
          </a:bodyPr>
          <a:lstStyle/>
          <a:p>
            <a:pPr algn="just" fontAlgn="t">
              <a:lnSpc>
                <a:spcPct val="120000"/>
              </a:lnSpc>
              <a:spcBef>
                <a:spcPts val="0"/>
              </a:spcBef>
            </a:pPr>
            <a:r>
              <a:rPr lang="sr-Cyrl-C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Активност 3: </a:t>
            </a:r>
            <a:r>
              <a:rPr lang="ru-RU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Припрема предлога нових решења о распоређивању за службенике и уговора о раду за намештенике, у складу са изменама у правном и институционалном оквиру </a:t>
            </a:r>
          </a:p>
          <a:p>
            <a:pPr algn="just" fontAlgn="t">
              <a:lnSpc>
                <a:spcPct val="120000"/>
              </a:lnSpc>
              <a:spcBef>
                <a:spcPts val="0"/>
              </a:spcBef>
            </a:pPr>
            <a:r>
              <a:rPr lang="sr-Cyrl-CS" sz="1800" b="1" dirty="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Резултат 3: Израђена нова решења за службенике и израђени нови уговори о раду за намештенике</a:t>
            </a:r>
            <a:endParaRPr lang="en-GB" sz="1800" b="1" dirty="0">
              <a:solidFill>
                <a:schemeClr val="accent6">
                  <a:lumMod val="75000"/>
                </a:schemeClr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fontAlgn="t">
              <a:lnSpc>
                <a:spcPct val="120000"/>
              </a:lnSpc>
              <a:spcBef>
                <a:spcPts val="0"/>
              </a:spcBef>
            </a:pPr>
            <a:endParaRPr lang="sr-Cyrl-CS" sz="1800" b="1" dirty="0">
              <a:solidFill>
                <a:schemeClr val="accent6">
                  <a:lumMod val="75000"/>
                </a:schemeClr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fontAlgn="t">
              <a:lnSpc>
                <a:spcPct val="120000"/>
              </a:lnSpc>
              <a:spcBef>
                <a:spcPts val="0"/>
              </a:spcBef>
            </a:pPr>
            <a:r>
              <a:rPr lang="sr-Cyrl-C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Активност 4: Ангажовање правних лица/предузетника за обављање одређених активности </a:t>
            </a:r>
          </a:p>
          <a:p>
            <a:pPr marL="228600" marR="0" lvl="0" indent="-228600" algn="just" defTabSz="914400" rtl="0" eaLnBrk="1" fontAlgn="t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r-Cyrl-CS" sz="1800" b="1" dirty="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Резултат 4: </a:t>
            </a:r>
            <a:r>
              <a:rPr lang="ru-RU" sz="1800" b="1" dirty="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Ангажована правна лица/предузетници за обављање одређених активности  (навести послове о којима се ради).</a:t>
            </a:r>
            <a:r>
              <a:rPr kumimoji="0" lang="sr-Cyrl-C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228600" marR="0" lvl="0" indent="-228600" algn="just" defTabSz="914400" rtl="0" eaLnBrk="1" fontAlgn="t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sr-Cyrl-CS" sz="1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marR="0" lvl="0" indent="-228600" algn="just" defTabSz="914400" rtl="0" eaLnBrk="1" fontAlgn="t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r-Cyrl-C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Активност 5: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Анализа потреба за стручним усавршавањем </a:t>
            </a:r>
          </a:p>
          <a:p>
            <a:pPr marL="228600" marR="0" lvl="0" indent="-228600" algn="just" defTabSz="914400" rtl="0" eaLnBrk="1" fontAlgn="t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>
                <a:tab pos="810260" algn="l"/>
              </a:tabLst>
              <a:defRPr/>
            </a:pPr>
            <a:r>
              <a:rPr kumimoji="0" lang="sr-Cyrl-CS" sz="1800" b="1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Резултат 5: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Израђена и усвојена Анализа потреба за стручним усавршавањем</a:t>
            </a:r>
            <a:r>
              <a:rPr kumimoji="0" lang="sr-Cyrl-CS" sz="1800" b="1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31097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0C90C2-58E3-4587-B1B0-8A8105506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353" y="0"/>
            <a:ext cx="11605300" cy="827000"/>
          </a:xfrm>
        </p:spPr>
        <p:txBody>
          <a:bodyPr anchor="b">
            <a:noAutofit/>
          </a:bodyPr>
          <a:lstStyle/>
          <a:p>
            <a:pPr algn="ctr"/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Веза између активности, резултата и циљева - пример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7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9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70B39AC-8669-47CF-8787-F570C3025C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7021053"/>
              </p:ext>
            </p:extLst>
          </p:nvPr>
        </p:nvGraphicFramePr>
        <p:xfrm>
          <a:off x="-2" y="909837"/>
          <a:ext cx="11935991" cy="58858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93241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15C97F-FA87-42FE-8AC8-E5ADEF215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7407" y="268759"/>
            <a:ext cx="9236700" cy="1188950"/>
          </a:xfrm>
        </p:spPr>
        <p:txBody>
          <a:bodyPr anchor="b">
            <a:normAutofit/>
          </a:bodyPr>
          <a:lstStyle/>
          <a:p>
            <a:r>
              <a:rPr lang="sr-Cyrl-RS" sz="3200">
                <a:latin typeface="Arial" panose="020B0604020202020204" pitchFamily="34" charset="0"/>
                <a:cs typeface="Arial" panose="020B0604020202020204" pitchFamily="34" charset="0"/>
              </a:rPr>
              <a:t>Локалне самоуправе које могу конкурисати</a:t>
            </a:r>
            <a:endParaRPr lang="en-GB" sz="3200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D0F378-4138-4588-A7DA-BEB587493A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461" y="2203079"/>
            <a:ext cx="10143668" cy="3589023"/>
          </a:xfrm>
        </p:spPr>
        <p:txBody>
          <a:bodyPr anchor="ctr">
            <a:noAutofit/>
          </a:bodyPr>
          <a:lstStyle/>
          <a:p>
            <a:pPr marL="0" indent="0" algn="just" fontAlgn="base">
              <a:spcAft>
                <a:spcPts val="800"/>
              </a:spcAft>
              <a:buNone/>
            </a:pPr>
            <a:r>
              <a:rPr lang="sr-Cyrl-RS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Јавни позив је ограничен</a:t>
            </a:r>
            <a:r>
              <a:rPr lang="sr-Cyrl-R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на пројекте локалних самоуправа у којима је </a:t>
            </a:r>
            <a:r>
              <a:rPr lang="ru-RU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 периоду 2016-2019. године спроведена функционална анализа у оквиру Пројекта: „Подршка спровођењу Акционог плана Стратегије реформе јавне управе – реформа локалне самоуправе 2016-2019“</a:t>
            </a: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ru-RU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US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just" fontAlgn="base">
              <a:spcAft>
                <a:spcPts val="800"/>
              </a:spcAft>
              <a:buNone/>
            </a:pPr>
            <a:r>
              <a:rPr lang="sr-Cyrl-RS" sz="2000" dirty="0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Локалне самоуправе које могу да конкуришу су: </a:t>
            </a:r>
            <a:r>
              <a:rPr lang="ru-RU" sz="2000" b="1" dirty="0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Горњи Милановац, Краљево, Лозница, Лесковац, Пожаревац, Параћин, Инђија, Бачка Топола, Лебане, Рашка, Крупањ, Сурдулица и Мали Зворник.</a:t>
            </a:r>
            <a:endParaRPr lang="sr-Cyrl-RS" sz="2000" b="1" dirty="0">
              <a:latin typeface="Arial" panose="020B060402020202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84148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DA718D0-4865-4629-8134-44F68D41D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65167ED7-6315-43AB-B1B6-C326D5FD8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2340441" y="2666183"/>
            <a:ext cx="5860051" cy="527712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F4D8839-FB03-487D-ACC8-8BFEDD4FEB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EF75023-9A3B-42FC-B704-61A8F7BEF4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922919"/>
            <a:ext cx="11111729" cy="546125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6FCA1D-F440-40B4-9E5C-7432E763D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6599" y="103714"/>
            <a:ext cx="9849751" cy="726465"/>
          </a:xfrm>
        </p:spPr>
        <p:txBody>
          <a:bodyPr anchor="b">
            <a:normAutofit/>
          </a:bodyPr>
          <a:lstStyle/>
          <a:p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Ефикасност и изводљивост</a:t>
            </a: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4C5B9D-12B7-441D-9362-57335E4870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1579" y="933893"/>
            <a:ext cx="9849751" cy="1801985"/>
          </a:xfrm>
        </p:spPr>
        <p:txBody>
          <a:bodyPr anchor="ctr">
            <a:noAutofit/>
          </a:bodyPr>
          <a:lstStyle/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sr-Cyrl-RS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Питање 3.3  Акциони план за реализацију пројекта </a:t>
            </a:r>
            <a:endParaRPr lang="en-GB" sz="18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endParaRPr lang="en-GB" sz="18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endParaRPr lang="sr-Cyrl-RS" sz="18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endParaRPr lang="sr-Cyrl-RS" sz="18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endParaRPr lang="en-GB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751C792-D7A0-494C-97B1-AD9B739A7F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1579" y="1490356"/>
            <a:ext cx="10540898" cy="2286198"/>
          </a:xfrm>
          <a:prstGeom prst="rect">
            <a:avLst/>
          </a:prstGeom>
        </p:spPr>
      </p:pic>
      <p:sp>
        <p:nvSpPr>
          <p:cNvPr id="6" name="Оквир за текст 5">
            <a:extLst>
              <a:ext uri="{FF2B5EF4-FFF2-40B4-BE49-F238E27FC236}">
                <a16:creationId xmlns:a16="http://schemas.microsoft.com/office/drawing/2014/main" id="{EA63BD24-FC00-3E4E-0F32-A5A334DE7A64}"/>
              </a:ext>
            </a:extLst>
          </p:cNvPr>
          <p:cNvSpPr txBox="1"/>
          <p:nvPr/>
        </p:nvSpPr>
        <p:spPr>
          <a:xfrm>
            <a:off x="1001579" y="4007550"/>
            <a:ext cx="10540898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RS" sz="2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Активности у Акционом плану за реализацију пројекта треба да садрже активности  које су наведене у тачки 3.2 Обрасца за подношење предлога пројекта и да прате бројеве активности како су наведене у тачки 3.2.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r-Cyrl-RS" sz="20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</a:rPr>
              <a:t>Попунити табелу тако да активности буду временски усклађене и изводљиве.</a:t>
            </a:r>
          </a:p>
          <a:p>
            <a:endParaRPr lang="ru-RU" sz="2000" dirty="0"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</a:rPr>
              <a:t>Пројекат мора бити реализован у року од 9 месеци од дана потписивања уговора.</a:t>
            </a:r>
            <a:endParaRPr lang="sr-Cyrl-RS" sz="2000" dirty="0"/>
          </a:p>
        </p:txBody>
      </p:sp>
    </p:spTree>
    <p:extLst>
      <p:ext uri="{BB962C8B-B14F-4D97-AF65-F5344CB8AC3E}">
        <p14:creationId xmlns:p14="http://schemas.microsoft.com/office/powerpoint/2010/main" val="354657714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DA718D0-4865-4629-8134-44F68D41D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65167ED7-6315-43AB-B1B6-C326D5FD8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2340441" y="2666183"/>
            <a:ext cx="5860051" cy="527712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F4D8839-FB03-487D-ACC8-8BFEDD4FEB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EF75023-9A3B-42FC-B704-61A8F7BEF4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922919"/>
            <a:ext cx="11111729" cy="546125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Чувар места за садржај 6">
            <a:extLst>
              <a:ext uri="{FF2B5EF4-FFF2-40B4-BE49-F238E27FC236}">
                <a16:creationId xmlns:a16="http://schemas.microsoft.com/office/drawing/2014/main" id="{495F98A6-A278-D298-637E-2709A2414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7644" y="1119461"/>
            <a:ext cx="10411961" cy="5187504"/>
          </a:xfrm>
        </p:spPr>
        <p:txBody>
          <a:bodyPr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r-Cyrl-R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Питање 4.1 Наведите главне предуслове и претпоставке за успешну реализацију пројекта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r-Cyrl-R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Опишите уколико постоје предуслови или претпоставке за реализацију пројекта како би пројекат могао да почне у планираном року.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r-Cyrl-R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Питање 4.2 Очекивани  институционални утицај 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r-Cyrl-R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 првој колони табеле потребно је обележити са </a:t>
            </a:r>
            <a:r>
              <a:rPr lang="sr-Cyrl-RS" sz="20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Х</a:t>
            </a:r>
            <a:r>
              <a:rPr kumimoji="0" lang="sr-Cyrl-R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r-Cyrl-RS" sz="2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поља која </a:t>
            </a:r>
            <a:r>
              <a:rPr kumimoji="0" lang="sr-Cyrl-R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одговарају институционалном/им утицају/има који се остварује/у реализацијом пројекта, а у последњој колони дати опис утицаја.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just" defTabSz="914400" rtl="0" eaLnBrk="1" fontAlgn="t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sr-Cyrl-RS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just" defTabSz="914400" rtl="0" eaLnBrk="1" fontAlgn="t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r-Cyrl-R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Питање 4.3. Објаснити како ће се обезбедити одрживост пројекта након његовог завршетка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28600" marR="0" lvl="0" indent="-228600" algn="just" defTabSz="914400" rtl="0" eaLnBrk="1" fontAlgn="t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r-Cyrl-RS" sz="20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Финансијска одрживост</a:t>
            </a:r>
          </a:p>
          <a:p>
            <a:pPr marL="228600" marR="0" lvl="0" indent="-228600" algn="just" defTabSz="914400" rtl="0" eaLnBrk="1" fontAlgn="t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r-Cyrl-RS" sz="20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Институционална одрживост</a:t>
            </a:r>
            <a:endParaRPr lang="sr-Cyrl-RS" sz="20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2000" dirty="0"/>
          </a:p>
          <a:p>
            <a:pPr>
              <a:lnSpc>
                <a:spcPct val="100000"/>
              </a:lnSpc>
            </a:pPr>
            <a:endParaRPr lang="sr-Cyrl-RS" sz="2000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59BB4913-9222-77BC-A4C8-370B59DFA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5825" y="1"/>
            <a:ext cx="10515600" cy="733926"/>
          </a:xfrm>
        </p:spPr>
        <p:txBody>
          <a:bodyPr anchor="b">
            <a:normAutofit/>
          </a:bodyPr>
          <a:lstStyle/>
          <a:p>
            <a:r>
              <a:rPr lang="sr-Cyrl-R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Одрживост</a:t>
            </a:r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156192369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DA718D0-4865-4629-8134-44F68D41D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65167ED7-6315-43AB-B1B6-C326D5FD8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2340441" y="2666183"/>
            <a:ext cx="5860051" cy="527712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F4D8839-FB03-487D-ACC8-8BFEDD4FEB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EF75023-9A3B-42FC-B704-61A8F7BEF4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922919"/>
            <a:ext cx="11111729" cy="546125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6FCA1D-F440-40B4-9E5C-7432E763D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6599" y="103714"/>
            <a:ext cx="9849751" cy="726465"/>
          </a:xfrm>
        </p:spPr>
        <p:txBody>
          <a:bodyPr anchor="b">
            <a:normAutofit/>
          </a:bodyPr>
          <a:lstStyle/>
          <a:p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Унапређење принципа доброг управљања</a:t>
            </a:r>
            <a:endParaRPr lang="en-GB" sz="3200" dirty="0"/>
          </a:p>
        </p:txBody>
      </p:sp>
      <p:sp>
        <p:nvSpPr>
          <p:cNvPr id="7" name="Чувар места за садржај 6">
            <a:extLst>
              <a:ext uri="{FF2B5EF4-FFF2-40B4-BE49-F238E27FC236}">
                <a16:creationId xmlns:a16="http://schemas.microsoft.com/office/drawing/2014/main" id="{495F98A6-A278-D298-637E-2709A2414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404" y="1140692"/>
            <a:ext cx="10927813" cy="502570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Питање: 5.1 На који начин ће реализација пројекта осликавати унапређење принципа доброг управљања (принципи доброг управљања су: одговорност, транспарентност, ефикасност и делотворност, партиципација владавине права и недискриминација)? </a:t>
            </a:r>
          </a:p>
          <a:p>
            <a:pPr marL="0" indent="0" algn="just">
              <a:buNone/>
            </a:pP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Потребно је објаснити на који начин ће реализација пројекта односно примена функционално - организационог модела утицати на унапређење принципа доброг управљања: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Ефикасност и делотворност: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 startAt="2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Транспарентност и учешће јавности у раду локалне самоуправе: 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 startAt="2"/>
            </a:pPr>
            <a:r>
              <a:rPr kumimoji="0" lang="sr-Cyrl-RS" sz="20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Одговорност и владавина права:</a:t>
            </a:r>
            <a:endParaRPr lang="sr-Cyrl-RS" sz="2000" dirty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 startAt="2"/>
            </a:pPr>
            <a:r>
              <a:rPr kumimoji="0" lang="sr-Cyrl-RS" sz="20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Равноправност и недискриминација:</a:t>
            </a:r>
            <a:endParaRPr kumimoji="0" lang="sr-Cyrl-RS" sz="2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38955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DA718D0-4865-4629-8134-44F68D41D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65167ED7-6315-43AB-B1B6-C326D5FD8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2340441" y="2666183"/>
            <a:ext cx="5860051" cy="527712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F4D8839-FB03-487D-ACC8-8BFEDD4FEB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EF75023-9A3B-42FC-B704-61A8F7BEF4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922919"/>
            <a:ext cx="11111729" cy="546125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6FCA1D-F440-40B4-9E5C-7432E763D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6599" y="103714"/>
            <a:ext cx="9849751" cy="726465"/>
          </a:xfrm>
        </p:spPr>
        <p:txBody>
          <a:bodyPr anchor="b">
            <a:normAutofit/>
          </a:bodyPr>
          <a:lstStyle/>
          <a:p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Корисници организационих промена</a:t>
            </a:r>
          </a:p>
        </p:txBody>
      </p:sp>
      <p:sp>
        <p:nvSpPr>
          <p:cNvPr id="7" name="Чувар места за садржај 6">
            <a:extLst>
              <a:ext uri="{FF2B5EF4-FFF2-40B4-BE49-F238E27FC236}">
                <a16:creationId xmlns:a16="http://schemas.microsoft.com/office/drawing/2014/main" id="{495F98A6-A278-D298-637E-2709A2414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8848" y="1206189"/>
            <a:ext cx="10206313" cy="4728892"/>
          </a:xfrm>
        </p:spPr>
        <p:txBody>
          <a:bodyPr>
            <a:noAutofit/>
          </a:bodyPr>
          <a:lstStyle/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2"/>
            </a:pPr>
            <a:endParaRPr lang="ru-RU" sz="20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Питање 6.1:  Одредити корисике нових или побољшаних услуга, приказати их по полу, узимајући у обзир и рањиве групе?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000" b="1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 предлогу пројекта неопходно је одредити кориснике нових или побољшаних услуга и навести њихов број.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0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Корисници морају бити разврстани по полу, узимајући у обзир и рањиве групе:</a:t>
            </a:r>
          </a:p>
          <a:p>
            <a:pPr marL="574675" algn="just"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Роми, </a:t>
            </a:r>
          </a:p>
          <a:p>
            <a:pPr marL="574675" algn="just"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лица са сметњама у развоју и инвалидитетом и </a:t>
            </a:r>
          </a:p>
          <a:p>
            <a:pPr marL="574675" algn="just"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корисници Закона о социјалној заштити. 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2"/>
            </a:pPr>
            <a:endParaRPr lang="ru-RU" sz="20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Уколико корисници припадају рањивим групама становништва, </a:t>
            </a:r>
            <a:r>
              <a:rPr lang="ru-RU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сваку групу је неопходно разврстати према полу. </a:t>
            </a:r>
          </a:p>
          <a:p>
            <a:pPr algn="just"/>
            <a:endParaRPr lang="sr-Cyrl-RS" sz="2000" dirty="0"/>
          </a:p>
        </p:txBody>
      </p:sp>
    </p:spTree>
    <p:extLst>
      <p:ext uri="{BB962C8B-B14F-4D97-AF65-F5344CB8AC3E}">
        <p14:creationId xmlns:p14="http://schemas.microsoft.com/office/powerpoint/2010/main" val="418847059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AD318CC-E2A8-4E27-9548-A047A78999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14B560F-9DD7-4302-A60B-EBD3EF59B0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9667" y="4415246"/>
            <a:ext cx="11982332" cy="2087795"/>
            <a:chOff x="143163" y="5763486"/>
            <a:chExt cx="11982332" cy="739555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A9A4357-BD1D-4622-A4FE-766E6AB8DE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357444" y="5763486"/>
              <a:ext cx="11768051" cy="7395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21D6966-343E-49AC-A026-D2497E0C3C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43163" y="5763486"/>
              <a:ext cx="1" cy="73955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3706" y="587829"/>
            <a:ext cx="6505300" cy="56823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5180C6-5DED-4E7C-9B9A-C257BE4E6A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5286" y="1463039"/>
            <a:ext cx="10273319" cy="4300447"/>
          </a:xfrm>
        </p:spPr>
        <p:txBody>
          <a:bodyPr anchor="t">
            <a:normAutofit/>
          </a:bodyPr>
          <a:lstStyle/>
          <a:p>
            <a:pPr marL="0" indent="0" algn="ctr">
              <a:buNone/>
            </a:pPr>
            <a:endParaRPr lang="sr-Cyrl-R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sr-Cyrl-R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Упути за попуњавање Обрасца за подношење предлога буџета пројекта (Прилог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650082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0CE436-D001-4C03-A20C-EB2DFBCC0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2" y="950798"/>
            <a:ext cx="9942716" cy="939259"/>
          </a:xfrm>
        </p:spPr>
        <p:txBody>
          <a:bodyPr anchor="ctr">
            <a:normAutofit/>
          </a:bodyPr>
          <a:lstStyle/>
          <a:p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Основна правила припреме буџета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FC635-D628-4B5A-99B8-0614285541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632" y="2359554"/>
            <a:ext cx="9838342" cy="4806818"/>
          </a:xfrm>
        </p:spPr>
        <p:txBody>
          <a:bodyPr anchor="ctr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ru-RU" sz="19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9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Буџет пројекта (Прилог </a:t>
            </a:r>
            <a:r>
              <a:rPr lang="en-US" sz="19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IV</a:t>
            </a:r>
            <a:r>
              <a:rPr lang="ru-RU" sz="19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треба да буде јасно дефинисан према активностима </a:t>
            </a:r>
            <a:r>
              <a:rPr lang="ru-RU" sz="1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 да укључени трошкови буду реални и неопходни за реализацију пројекта.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ru-RU" sz="19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Све набавке дефинисане буџетом, по активностима, морају бити спроведене </a:t>
            </a:r>
            <a:r>
              <a:rPr lang="ru-RU" sz="19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 складу са Законом о јавним набавкама.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ru-RU" sz="1900" u="sng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9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Опис ставки мора бити довољно детаљан, а све ставке разложене на главне компоненте</a:t>
            </a:r>
            <a:r>
              <a:rPr lang="ru-RU" sz="1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Како би се обезбедило уношење свих ставки, </a:t>
            </a:r>
            <a:r>
              <a:rPr lang="ru-RU" sz="19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могуће је додавање редова (или смањење, уколико је то потребно).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1900" u="sng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9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Број јединица и јединична вредност морају бити прецизирани за сваку ставку</a:t>
            </a:r>
            <a:r>
              <a:rPr lang="ru-RU" sz="1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у зависности од датих индикација. Буџет треба да обухвата трошкове који се односе на Пројекат у целини, укључујући и суфинансирање (уколико је предвиђено).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ru-RU" sz="19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ru-RU" sz="19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981714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0CE436-D001-4C03-A20C-EB2DFBCC0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950798"/>
            <a:ext cx="10486555" cy="939259"/>
          </a:xfrm>
        </p:spPr>
        <p:txBody>
          <a:bodyPr anchor="ctr">
            <a:noAutofit/>
          </a:bodyPr>
          <a:lstStyle/>
          <a:p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Основна правила припреме буџета - наставак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FC635-D628-4B5A-99B8-0614285541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632" y="2387391"/>
            <a:ext cx="10486555" cy="4806818"/>
          </a:xfrm>
        </p:spPr>
        <p:txBody>
          <a:bodyPr anchor="ctr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ru-RU" sz="19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20000"/>
              </a:lnSpc>
              <a:spcBef>
                <a:spcPts val="0"/>
              </a:spcBef>
              <a:defRPr/>
            </a:pPr>
            <a:r>
              <a:rPr kumimoji="0" lang="ru-RU" sz="19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Суфинансирање: само ЈЛС које су одлучиле да суфинансирају активности пројекта  </a:t>
            </a:r>
            <a:r>
              <a:rPr lang="ru-RU" sz="19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 буџет уносе податке о </a:t>
            </a:r>
            <a:r>
              <a:rPr kumimoji="0" lang="ru-RU" sz="19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суфинансираним активностима.</a:t>
            </a:r>
          </a:p>
          <a:p>
            <a:pPr marL="0" marR="0" lvl="0" indent="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ru-RU" sz="19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9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Буџет </a:t>
            </a:r>
            <a:r>
              <a:rPr kumimoji="0" lang="ru-RU" sz="1900" b="0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мора бити израђен у CHF</a:t>
            </a:r>
            <a:r>
              <a:rPr kumimoji="0" lang="ru-RU" sz="19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marL="0" marR="0" lvl="0" indent="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ru-RU" sz="19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900" b="0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Трошкови буџета треба да буду изражени у бруто вредностима, осим за обвезникe ПДВ-a који вршe промет добара или услуга, а који су ослобођени плаћања ПДВ-a </a:t>
            </a:r>
            <a:r>
              <a:rPr kumimoji="0" lang="ru-RU" sz="19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 основу Закона о ратификацији Споразума између СРЈ и Швајцарске конфедерације о техничкој и финансијској помоћи, чији трошкови се приказују у нето износу.</a:t>
            </a:r>
          </a:p>
          <a:p>
            <a:pPr marL="0" marR="0" lvl="0" indent="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ru-RU" sz="19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9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 буџет се уносе само активности које имају трошак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ru-RU" sz="19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ru-RU" sz="19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23439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216B82-5A34-4171-9210-C209948A7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sr-Cyrl-RS" sz="3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Експертска</a:t>
            </a:r>
            <a:r>
              <a:rPr lang="sr-Cyrl-RS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r-Cyrl-RS" sz="3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подршка</a:t>
            </a:r>
            <a:r>
              <a:rPr lang="sr-Cyrl-RS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GB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2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D8CE0-8F26-449F-9272-38B9C3D934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2113" y="2389218"/>
            <a:ext cx="10143668" cy="3738627"/>
          </a:xfrm>
        </p:spPr>
        <p:txBody>
          <a:bodyPr anchor="ctr"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ru-RU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 Обрасцу предлога буџета пројекта, </a:t>
            </a:r>
            <a:r>
              <a:rPr lang="ru-RU" sz="2000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 сваког експерта потребно је </a:t>
            </a:r>
            <a:r>
              <a:rPr lang="ru-RU" sz="2000" b="1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навести област</a:t>
            </a:r>
            <a:r>
              <a:rPr lang="ru-RU" sz="2000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/и </a:t>
            </a:r>
            <a:r>
              <a:rPr lang="ru-RU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 коју/е ће бити ангажован.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ru-RU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Трошкове ангажовања експерата треба </a:t>
            </a:r>
            <a:r>
              <a:rPr lang="ru-RU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исказати кроз </a:t>
            </a:r>
            <a:r>
              <a:rPr lang="ru-RU" sz="2000" b="1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број дана и бруто накнаду по дану</a:t>
            </a:r>
            <a:r>
              <a:rPr lang="ru-RU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док трошкове ангажовања правних лица/предузетника који су обвезници ПДВ-а треба исказати кроз </a:t>
            </a:r>
            <a:r>
              <a:rPr lang="ru-RU" sz="2000" b="1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број дана и накнаду по дану у нето износу</a:t>
            </a:r>
            <a:r>
              <a:rPr lang="ru-RU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ru-RU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GB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75540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DA718D0-4865-4629-8134-44F68D41D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65167ED7-6315-43AB-B1B6-C326D5FD8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2340441" y="2666183"/>
            <a:ext cx="5860051" cy="527712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F4D8839-FB03-487D-ACC8-8BFEDD4FEB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EF75023-9A3B-42FC-B704-61A8F7BEF4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922919"/>
            <a:ext cx="11111729" cy="546125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07EE8C-E08B-4B32-8BFD-C739E21C6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7684" y="169925"/>
            <a:ext cx="9849751" cy="813547"/>
          </a:xfrm>
        </p:spPr>
        <p:txBody>
          <a:bodyPr anchor="b">
            <a:normAutofit/>
          </a:bodyPr>
          <a:lstStyle/>
          <a:p>
            <a:r>
              <a:rPr lang="sr-Cyrl-RS" sz="3600" dirty="0">
                <a:latin typeface="Arial" panose="020B0604020202020204" pitchFamily="34" charset="0"/>
                <a:ea typeface="Calibri" panose="020F0502020204030204" pitchFamily="34" charset="0"/>
              </a:rPr>
              <a:t>Опрема</a:t>
            </a: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91471D-EDA6-403D-8953-3C8B67D80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9303" y="947657"/>
            <a:ext cx="9849751" cy="4533551"/>
          </a:xfrm>
        </p:spPr>
        <p:txBody>
          <a:bodyPr anchor="ctr">
            <a:normAutofit/>
          </a:bodyPr>
          <a:lstStyle/>
          <a:p>
            <a:pPr algn="just">
              <a:spcBef>
                <a:spcPts val="0"/>
              </a:spcBef>
            </a:pPr>
            <a:r>
              <a:rPr lang="sr-Cyrl-R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Навести </a:t>
            </a:r>
            <a:r>
              <a:rPr lang="sr-Cyrl-RS" sz="20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детаљну листу и опис опреме чија се набавка планира</a:t>
            </a:r>
            <a:r>
              <a:rPr lang="sr-Cyrl-R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а чија је намена образложена у наративном предлогу пројекта.</a:t>
            </a:r>
          </a:p>
          <a:p>
            <a:pPr algn="just">
              <a:spcBef>
                <a:spcPts val="0"/>
              </a:spcBef>
            </a:pPr>
            <a:endParaRPr lang="sr-Cyrl-RS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r>
              <a:rPr lang="sr-Cyrl-R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 буџет унети</a:t>
            </a:r>
            <a:r>
              <a:rPr lang="sr-Cyrl-R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r-Cyrl-RS" sz="20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јединичне цене за сваку појединачну ставку.</a:t>
            </a:r>
          </a:p>
          <a:p>
            <a:pPr algn="just">
              <a:spcBef>
                <a:spcPts val="0"/>
              </a:spcBef>
            </a:pPr>
            <a:endParaRPr lang="sr-Cyrl-RS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Финансијски износ за набавку ИТ и сваке друге потребне опреме/средстава за обављање различитих делатности из надлежности ЛС, као и трошкови обука за коришћење специфичне ИТ и друге опреме или софтвера </a:t>
            </a:r>
            <a:r>
              <a:rPr lang="ru-RU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не могу бити већи од 40% одобреног буџета пројекта.</a:t>
            </a:r>
          </a:p>
          <a:p>
            <a:pPr algn="just"/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89438918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DA718D0-4865-4629-8134-44F68D41D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65167ED7-6315-43AB-B1B6-C326D5FD8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2340441" y="2666183"/>
            <a:ext cx="5860051" cy="527712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F4D8839-FB03-487D-ACC8-8BFEDD4FEB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EF75023-9A3B-42FC-B704-61A8F7BEF4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922919"/>
            <a:ext cx="11111729" cy="546125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2FFB18E-16AC-9F5A-FB4B-7DABAB4D650B}"/>
              </a:ext>
            </a:extLst>
          </p:cNvPr>
          <p:cNvSpPr txBox="1">
            <a:spLocks/>
          </p:cNvSpPr>
          <p:nvPr/>
        </p:nvSpPr>
        <p:spPr>
          <a:xfrm>
            <a:off x="1178848" y="1010034"/>
            <a:ext cx="10178963" cy="48500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sr-Cyrl-RS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sr-Cyrl-RS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Трошкови реновирања </a:t>
            </a:r>
            <a:endParaRPr lang="en-GB" sz="20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sr-Cyrl-R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Унети податке за </a:t>
            </a:r>
            <a:r>
              <a:rPr lang="sr-Cyrl-RS" sz="2000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сваки трошак / услугу посебно.</a:t>
            </a:r>
            <a:endParaRPr lang="sr-Cyrl-RS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sr-Cyrl-R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 зависности од типа трошкова, </a:t>
            </a:r>
            <a:r>
              <a:rPr lang="sr-Cyrl-RS" sz="2000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потребно је приложити спецификацију радова и потребне дозволе, у складу са законском регулативом.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en-GB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sr-Cyrl-RS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Други трошкови и услуге које су предвиђене пројектом </a:t>
            </a:r>
            <a:endParaRPr lang="en-GB" sz="20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sr-Cyrl-RS" sz="2000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Прецизирати типологију трошкова или услуга. Унети податке за сваки трошак / услугу посебно. </a:t>
            </a:r>
            <a:r>
              <a:rPr lang="ru-RU" sz="2000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Начелни износи неће бити прихваћени.</a:t>
            </a:r>
            <a:endParaRPr lang="sr-Cyrl-RS" sz="2000" u="sng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sr-Cyrl-R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Друге трошкове и услуге је потребно унети у предлог буџета, </a:t>
            </a:r>
            <a:r>
              <a:rPr lang="sr-Cyrl-RS" sz="2000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 активност којој припадају, по појединачним ставкама.</a:t>
            </a:r>
            <a:endParaRPr lang="en-GB" sz="2000" u="sng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sr-Cyrl-RS" sz="2000" b="1" u="sng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sr-Cyrl-RS" sz="2000" b="1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Напомена: </a:t>
            </a:r>
            <a:r>
              <a:rPr lang="sr-Cyrl-RS" sz="2000" b="1" u="sng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Евалуациона</a:t>
            </a:r>
            <a:r>
              <a:rPr lang="sr-Cyrl-RS" sz="2000" b="1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комисија задржава право да у току оцењивања пројеката тражи додатне информације о начину на који је утврђена тржишна вредност услуге, робе или радова.</a:t>
            </a:r>
            <a:endParaRPr lang="en-GB" sz="2000" u="sng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B34EE4B2-9387-37DA-5499-8DD65BB12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4388" y="10"/>
            <a:ext cx="10515600" cy="1325563"/>
          </a:xfrm>
        </p:spPr>
        <p:txBody>
          <a:bodyPr anchor="ctr">
            <a:normAutofit/>
          </a:bodyPr>
          <a:lstStyle/>
          <a:p>
            <a:r>
              <a:rPr lang="sr-Cyrl-RS" sz="3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Остали трошкови и услуге</a:t>
            </a:r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98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22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24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34" name="Rectangle 25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" name="Rectangle 29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C6F86F-BF26-4EF9-BBB5-29527B692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354" y="945740"/>
            <a:ext cx="9942716" cy="1554480"/>
          </a:xfrm>
        </p:spPr>
        <p:txBody>
          <a:bodyPr anchor="ctr">
            <a:normAutofit/>
          </a:bodyPr>
          <a:lstStyle/>
          <a:p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Циљеви јавног позива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3C4B05-F34C-4F43-BFD3-E1B89E4199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0896" y="2787602"/>
            <a:ext cx="9941319" cy="3124658"/>
          </a:xfrm>
        </p:spPr>
        <p:txBody>
          <a:bodyPr anchor="ctr">
            <a:noAutofit/>
          </a:bodyPr>
          <a:lstStyle/>
          <a:p>
            <a:pPr algn="just" fontAlgn="base">
              <a:spcAft>
                <a:spcPts val="800"/>
              </a:spcAft>
            </a:pPr>
            <a:r>
              <a:rPr lang="sr-Cyrl-RS" sz="2000" b="1" i="1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Општи циљ</a:t>
            </a:r>
            <a:r>
              <a:rPr lang="sr-Cyrl-RS" sz="2000" b="1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r>
              <a:rPr lang="sr-Cyrl-RS" sz="2000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Јавног позива јесте подизање квалитета услуга за грађане и приватни сектор кроз унапређење ефикасности и ефективности рада локалних самоуправа. </a:t>
            </a:r>
            <a:endParaRPr lang="en-GB" sz="2000" dirty="0">
              <a:effectLst/>
              <a:latin typeface="Arial" panose="020B060402020202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algn="just" fontAlgn="base">
              <a:spcAft>
                <a:spcPts val="800"/>
              </a:spcAft>
            </a:pPr>
            <a:r>
              <a:rPr lang="sr-Cyrl-RS" sz="2000" b="1" i="1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Специфични циљ</a:t>
            </a:r>
            <a:r>
              <a:rPr lang="sr-Cyrl-RS" sz="2000" b="1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r>
              <a:rPr lang="sr-Cyrl-RS" sz="2000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Јавног позива јесте успостављање ефикасније унутрашње организације и успешнијег функционисања градских/општинских управа, применом понуђених функционално-организационих модела и препорука за унапређење функционалности. 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35334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11">
            <a:extLst>
              <a:ext uri="{FF2B5EF4-FFF2-40B4-BE49-F238E27FC236}">
                <a16:creationId xmlns:a16="http://schemas.microsoft.com/office/drawing/2014/main" id="{665DBBEF-238B-476B-96AB-8AAC3224E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Наслов 1">
            <a:extLst>
              <a:ext uri="{FF2B5EF4-FFF2-40B4-BE49-F238E27FC236}">
                <a16:creationId xmlns:a16="http://schemas.microsoft.com/office/drawing/2014/main" id="{46F58AD7-2F87-A371-CAC2-03321DFFF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2" y="639193"/>
            <a:ext cx="3571810" cy="357351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Пример буџета</a:t>
            </a:r>
          </a:p>
        </p:txBody>
      </p:sp>
      <p:sp>
        <p:nvSpPr>
          <p:cNvPr id="14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4409267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Чувар места за садржај 4">
            <a:extLst>
              <a:ext uri="{FF2B5EF4-FFF2-40B4-BE49-F238E27FC236}">
                <a16:creationId xmlns:a16="http://schemas.microsoft.com/office/drawing/2014/main" id="{8D7C4E7D-5712-9210-1C1B-D203D4CEAA5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297286" y="36576"/>
            <a:ext cx="7894714" cy="6799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60659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AD318CC-E2A8-4E27-9548-A047A78999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14B560F-9DD7-4302-A60B-EBD3EF59B0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9667" y="4415246"/>
            <a:ext cx="11982332" cy="2087795"/>
            <a:chOff x="143163" y="5763486"/>
            <a:chExt cx="11982332" cy="739555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A9A4357-BD1D-4622-A4FE-766E6AB8DE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357444" y="5763486"/>
              <a:ext cx="11768051" cy="7395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21D6966-343E-49AC-A026-D2497E0C3C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43163" y="5763486"/>
              <a:ext cx="1" cy="73955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3706" y="587829"/>
            <a:ext cx="6505300" cy="56823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A3F3FE-57BB-4760-AB86-8A045485D7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1241" y="853895"/>
            <a:ext cx="10088260" cy="4300447"/>
          </a:xfrm>
        </p:spPr>
        <p:txBody>
          <a:bodyPr anchor="t">
            <a:normAutofit/>
          </a:bodyPr>
          <a:lstStyle/>
          <a:p>
            <a:pPr marL="0" indent="0" algn="ctr">
              <a:buNone/>
            </a:pPr>
            <a:endParaRPr lang="sr-Cyrl-RS" sz="4000" i="1" dirty="0"/>
          </a:p>
          <a:p>
            <a:pPr marL="0" indent="0" algn="ctr">
              <a:buNone/>
            </a:pPr>
            <a:endParaRPr lang="sr-Cyrl-RS" sz="4000" i="1" dirty="0"/>
          </a:p>
          <a:p>
            <a:pPr marL="0" indent="0" algn="ctr">
              <a:buNone/>
            </a:pPr>
            <a:endParaRPr lang="sr-Cyrl-RS" sz="4000" i="1" dirty="0"/>
          </a:p>
          <a:p>
            <a:pPr marL="0" indent="0" algn="ctr">
              <a:buNone/>
            </a:pPr>
            <a:r>
              <a:rPr lang="sr-Cyrl-RS" sz="4000" i="1" dirty="0"/>
              <a:t>ХВАЛА НА ПАЖЊИ</a:t>
            </a:r>
            <a:endParaRPr lang="en-GB" sz="4000" i="1" dirty="0"/>
          </a:p>
        </p:txBody>
      </p:sp>
    </p:spTree>
    <p:extLst>
      <p:ext uri="{BB962C8B-B14F-4D97-AF65-F5344CB8AC3E}">
        <p14:creationId xmlns:p14="http://schemas.microsoft.com/office/powerpoint/2010/main" val="2983411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458B020-DC04-46CD-95C0-032FAE67F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7" y="386930"/>
            <a:ext cx="9487757" cy="1232234"/>
          </a:xfrm>
        </p:spPr>
        <p:txBody>
          <a:bodyPr anchor="b">
            <a:noAutofit/>
          </a:bodyPr>
          <a:lstStyle/>
          <a:p>
            <a:pPr algn="ctr"/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Примена препорука из ФА и прилагођених функционално-организационих модела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CE336-D74E-4680-ADA7-1433C5239D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847" y="2329838"/>
            <a:ext cx="10143668" cy="4147845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sr-Cyrl-R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Средства се додељују ЈЛС за пројекте, који укључују </a:t>
            </a:r>
            <a:r>
              <a:rPr lang="sr-Cyrl-RS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примену одговарајућег функционално-организационог модела у складу са величином ЈЛС (Прилог </a:t>
            </a:r>
            <a:r>
              <a:rPr lang="en-GB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II</a:t>
            </a:r>
            <a:r>
              <a:rPr lang="sr-Cyrl-RS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и имплементацију препорука за унапређење функционалности из спроведених функционалних анализа. </a:t>
            </a:r>
            <a:endParaRPr lang="en-US" sz="20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635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sr-Cyrl-RS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635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sr-Cyrl-R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Припремљена су </a:t>
            </a:r>
            <a:r>
              <a:rPr kumimoji="0" lang="sr-Cyrl-R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 функционално-организациона модела за локалне самоуправе различитих величина</a:t>
            </a:r>
            <a:r>
              <a:rPr kumimoji="0" lang="sr-Cyrl-R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(Прилог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II</a:t>
            </a:r>
            <a:r>
              <a:rPr kumimoji="0" lang="sr-Cyrl-R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Јавног позива):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723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sr-Cyrl-R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Модел 1 - општине до 20.000 становника;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723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sr-Cyrl-R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Модел 2 - општине од 20.001 - 50.000 становника;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723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sr-Cyrl-R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Модел 3 - општине/градови од 50.001 - 100.000 становника;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723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sr-Cyrl-R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Модел 4 - градови са више од 100.000 становника.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sr-Cyrl-RS" sz="20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239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5B6DC0E-EE71-441B-9F15-202FEC72B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Примена модела и препорука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D53BD1-71AD-4624-89B4-F799B70097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5" y="2704014"/>
            <a:ext cx="10717113" cy="3124658"/>
          </a:xfrm>
        </p:spPr>
        <p:txBody>
          <a:bodyPr anchor="ctr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kumimoji="0" lang="sr-Cyrl-RS" sz="2000" b="1" i="0" u="non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Функционално-организациони модел и препоруке за унапређење функционалности из спроведених функционалних анализа се могу модификовати односно прилагодити у сваком појединачном случају, </a:t>
            </a:r>
            <a:r>
              <a:rPr kumimoji="0" lang="sr-Cyrl-RS" sz="2000" b="0" i="0" u="non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 складу са околностима, реалним могућностима и потребама сваке локалне самоуправе.</a:t>
            </a:r>
            <a:endParaRPr kumimoji="0" lang="sr-Latn-RS" sz="2000" b="0" i="0" u="non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just" fontAlgn="base">
              <a:buNone/>
            </a:pPr>
            <a:r>
              <a:rPr lang="sr-Cyrl-R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 algn="just" fontAlgn="base"/>
            <a:r>
              <a:rPr lang="sr-Cyrl-R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То значи да </a:t>
            </a:r>
            <a:r>
              <a:rPr lang="sr-Cyrl-RS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локална самоуправа није у обавези да примени цео функционално-организациони модел и примени све дате препоруке</a:t>
            </a:r>
            <a:r>
              <a:rPr lang="sr-Cyrl-R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већ је могуће да их прилагоди конкретним околностима, могућностима и потребама, под условом да се обезбеди остварење циљева Јавног позива. </a:t>
            </a:r>
            <a:endParaRPr lang="en-GB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111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B9AA7C6-5E5A-498E-A6DF-A943376E0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3EAB11A-76F7-48F4-9B4F-5BFDF4BF96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300" y="2385102"/>
            <a:ext cx="574091" cy="2087796"/>
            <a:chOff x="209668" y="2857422"/>
            <a:chExt cx="463662" cy="208779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4D4C416-D5F4-4F6F-A6F1-87A21CD4FC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423947" y="2857422"/>
              <a:ext cx="249383" cy="208779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6AC1C30-21C6-4BF6-93EE-B211D7A850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209668" y="2857423"/>
              <a:ext cx="1" cy="208779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81E140AE-0ABF-47C8-BF32-7D2F0CF2B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631767"/>
            <a:ext cx="11111729" cy="575240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2154030-A703-4B41-ACAE-D195572EAD56}"/>
              </a:ext>
            </a:extLst>
          </p:cNvPr>
          <p:cNvSpPr txBox="1">
            <a:spLocks/>
          </p:cNvSpPr>
          <p:nvPr/>
        </p:nvSpPr>
        <p:spPr>
          <a:xfrm>
            <a:off x="654748" y="-224171"/>
            <a:ext cx="10490662" cy="134967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Типови активности за које је могуће конкурисати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6B72C078-862F-4C4D-9673-06F8945A12D5}"/>
              </a:ext>
            </a:extLst>
          </p:cNvPr>
          <p:cNvSpPr txBox="1">
            <a:spLocks/>
          </p:cNvSpPr>
          <p:nvPr/>
        </p:nvSpPr>
        <p:spPr>
          <a:xfrm>
            <a:off x="553632" y="1319471"/>
            <a:ext cx="11058837" cy="46805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lvl="0" indent="-266700" algn="just" fontAlgn="base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sr-Cyrl-RS" sz="1600" b="1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Експертска подршка </a:t>
            </a:r>
            <a:r>
              <a:rPr lang="sr-Cyrl-RS" sz="1600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у имплементацији пројектних активности:</a:t>
            </a:r>
            <a:endParaRPr lang="en-GB" sz="1600" dirty="0">
              <a:effectLst/>
              <a:latin typeface="Arial" panose="020B060402020202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marL="444500" indent="-177800" algn="just" fontAlgn="base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sr-Cyrl-RS" sz="1600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Анализа тренутног стања услед евентуалних функционално-организационих промена у ЈЛС од момента израде функционалне анализе и подршка у имплементацији препорука из функционалне анализе; </a:t>
            </a:r>
            <a:endParaRPr lang="en-GB" sz="1600" dirty="0">
              <a:effectLst/>
              <a:latin typeface="Arial" panose="020B060402020202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marL="533400" indent="-266700" algn="just" fontAlgn="base">
              <a:lnSpc>
                <a:spcPct val="100000"/>
              </a:lnSpc>
              <a:spcBef>
                <a:spcPts val="0"/>
              </a:spcBef>
              <a:buNone/>
            </a:pPr>
            <a:r>
              <a:rPr lang="sr-Cyrl-RS" sz="1600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-  Прилагођавање функционално-организационог модела околностима, потребама и могућностима ЈЛС</a:t>
            </a:r>
            <a:r>
              <a:rPr lang="sr-Cyrl-RS" sz="1600" strike="sngStrike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; </a:t>
            </a:r>
            <a:endParaRPr lang="en-GB" sz="1600" strike="sngStrike" dirty="0">
              <a:effectLst/>
              <a:latin typeface="Arial" panose="020B060402020202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marL="266700" indent="0" algn="just" fontAlgn="base">
              <a:lnSpc>
                <a:spcPct val="100000"/>
              </a:lnSpc>
              <a:spcBef>
                <a:spcPts val="0"/>
              </a:spcBef>
              <a:buNone/>
            </a:pPr>
            <a:r>
              <a:rPr lang="sr-Cyrl-RS" sz="1600" dirty="0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-  </a:t>
            </a:r>
            <a:r>
              <a:rPr lang="sr-Cyrl-RS" sz="1600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Израда анализе потреба за стручним усавршавањем и сл. </a:t>
            </a:r>
          </a:p>
          <a:p>
            <a:pPr marL="285750" indent="0" algn="just" fontAlgn="base">
              <a:lnSpc>
                <a:spcPct val="100000"/>
              </a:lnSpc>
              <a:spcBef>
                <a:spcPts val="0"/>
              </a:spcBef>
              <a:buNone/>
            </a:pPr>
            <a:endParaRPr lang="sr-Cyrl-RS" sz="1600" b="1" dirty="0">
              <a:latin typeface="Arial" panose="020B060402020202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marL="0" indent="0" algn="just" fontAlgn="base">
              <a:lnSpc>
                <a:spcPct val="100000"/>
              </a:lnSpc>
              <a:spcBef>
                <a:spcPts val="0"/>
              </a:spcBef>
              <a:buNone/>
            </a:pPr>
            <a:r>
              <a:rPr lang="sr-Cyrl-RS" sz="1600" b="1" dirty="0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2. Уређивање и опремање просторија у функцији успостављања функционално-организационог модела:</a:t>
            </a:r>
          </a:p>
          <a:p>
            <a:pPr marL="444500" indent="-158750" algn="just" fontAlgn="base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600" dirty="0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Трошкови набавке ИТ и друге опреме/средстава, као и трошкови обука за коришћење специфичне ИТ и друге опреме или софтвера</a:t>
            </a:r>
            <a:r>
              <a:rPr lang="sr-Latn-RS" sz="1600" dirty="0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r>
              <a:rPr lang="ru-RU" sz="1600" dirty="0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– ради успостављања услова за ефикасан рад запослених, обухваћених организационим променама;</a:t>
            </a:r>
            <a:r>
              <a:rPr lang="ru-RU" sz="1600" u="sng" strike="sngStrike" dirty="0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</a:p>
          <a:p>
            <a:pPr marL="444500" indent="-158750" algn="just" fontAlgn="base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600" dirty="0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Трошкови реновирања, опремања, уређивања просторија/објекта неопходног за примену функционално-организационог модела;</a:t>
            </a:r>
          </a:p>
          <a:p>
            <a:pPr marL="444500" indent="-158750" algn="just" fontAlgn="base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600" u="sng" dirty="0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Укупан износ средстава за ове намене не може бити већи </a:t>
            </a:r>
            <a:r>
              <a:rPr lang="ru-RU" sz="1600" b="1" u="sng" dirty="0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од 40% </a:t>
            </a:r>
            <a:r>
              <a:rPr lang="ru-RU" sz="1600" u="sng" dirty="0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буџета.</a:t>
            </a:r>
            <a:r>
              <a:rPr lang="ru-RU" sz="1600" dirty="0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endParaRPr lang="ru-RU" sz="1600" u="sng" dirty="0">
              <a:latin typeface="Arial" panose="020B060402020202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sr-Cyrl-RS" sz="1600" b="1" dirty="0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3. Друге активности </a:t>
            </a:r>
            <a:r>
              <a:rPr lang="sr-Cyrl-RS" sz="1600" dirty="0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које нису напред наведене, а које су повезане са применом функционално-организационих модела и препорука за унапређење фунционалности.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0" algn="just" fontAlgn="base">
              <a:lnSpc>
                <a:spcPct val="100000"/>
              </a:lnSpc>
              <a:spcBef>
                <a:spcPts val="0"/>
              </a:spcBef>
              <a:buNone/>
            </a:pPr>
            <a:endParaRPr lang="en-GB" sz="1600" dirty="0">
              <a:effectLst/>
              <a:latin typeface="Arial" panose="020B060402020202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846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B4507AB-B124-474A-85EE-540716432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503" y="1009732"/>
            <a:ext cx="9942716" cy="1378131"/>
          </a:xfrm>
        </p:spPr>
        <p:txBody>
          <a:bodyPr anchor="ctr">
            <a:normAutofit/>
          </a:bodyPr>
          <a:lstStyle/>
          <a:p>
            <a:r>
              <a:rPr lang="sr-Cyrl-RS" sz="3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Трајање, број предлога пројеката</a:t>
            </a:r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C461F-E67C-4CF1-BAFA-6C421B6E3B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46960"/>
            <a:ext cx="10308772" cy="4005941"/>
          </a:xfrm>
        </p:spPr>
        <p:txBody>
          <a:bodyPr anchor="ctr">
            <a:normAutofit/>
          </a:bodyPr>
          <a:lstStyle/>
          <a:p>
            <a:pPr algn="just" fontAlgn="base">
              <a:lnSpc>
                <a:spcPct val="100000"/>
              </a:lnSpc>
              <a:spcBef>
                <a:spcPts val="0"/>
              </a:spcBef>
            </a:pPr>
            <a:r>
              <a:rPr lang="sr-Cyrl-RS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Трајање пројеката. </a:t>
            </a:r>
            <a:r>
              <a:rPr lang="sr-Cyrl-RS" sz="2000" dirty="0">
                <a:latin typeface="Arial" panose="020B0604020202020204" pitchFamily="34" charset="0"/>
                <a:cs typeface="Arial" panose="020B0604020202020204" pitchFamily="34" charset="0"/>
              </a:rPr>
              <a:t>Све пројектне активности морају бити дефинисане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Уговором о додели средстава из Фонда за функционално-организационe моделe и </a:t>
            </a:r>
            <a:r>
              <a:rPr lang="sr-Cyrl-RS" sz="2000" dirty="0">
                <a:latin typeface="Arial" panose="020B0604020202020204" pitchFamily="34" charset="0"/>
                <a:cs typeface="Arial" panose="020B0604020202020204" pitchFamily="34" charset="0"/>
              </a:rPr>
              <a:t>реализоване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у року од девет месеци од потписивања Уговора</a:t>
            </a:r>
            <a:r>
              <a:rPr lang="sr-Cyrl-R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sr-Latn-R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>
              <a:lnSpc>
                <a:spcPct val="100000"/>
              </a:lnSpc>
              <a:spcBef>
                <a:spcPts val="0"/>
              </a:spcBef>
            </a:pPr>
            <a:endParaRPr lang="sr-Latn-RS" sz="20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fontAlgn="base">
              <a:lnSpc>
                <a:spcPct val="100000"/>
              </a:lnSpc>
              <a:spcBef>
                <a:spcPts val="0"/>
              </a:spcBef>
            </a:pPr>
            <a:r>
              <a:rPr lang="sr-Cyrl-RS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Број предлога пројеката. </a:t>
            </a:r>
            <a:r>
              <a:rPr lang="sr-Cyrl-R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Свака јединица локалне самоуправе може конкурисати са највише једним пројектом. </a:t>
            </a:r>
            <a:endParaRPr lang="en-GB" sz="2000" dirty="0">
              <a:effectLst/>
              <a:latin typeface="Arial" panose="020B060402020202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80253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DA718D0-4865-4629-8134-44F68D41D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65167ED7-6315-43AB-B1B6-C326D5FD8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2340441" y="2666183"/>
            <a:ext cx="5860051" cy="527712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F4D8839-FB03-487D-ACC8-8BFEDD4FEB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EF75023-9A3B-42FC-B704-61A8F7BEF4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922919"/>
            <a:ext cx="11111729" cy="546125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07EE8C-E08B-4B32-8BFD-C739E21C6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123" y="87462"/>
            <a:ext cx="9849751" cy="747995"/>
          </a:xfrm>
        </p:spPr>
        <p:txBody>
          <a:bodyPr anchor="b">
            <a:normAutofit/>
          </a:bodyPr>
          <a:lstStyle/>
          <a:p>
            <a:r>
              <a:rPr lang="sr-Cyrl-RS" sz="3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Укупна средства и учешће ЈЛС </a:t>
            </a: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91471D-EDA6-403D-8953-3C8B67D80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6599" y="2072516"/>
            <a:ext cx="9849751" cy="3032168"/>
          </a:xfrm>
        </p:spPr>
        <p:txBody>
          <a:bodyPr anchor="ctr">
            <a:noAutofit/>
          </a:bodyPr>
          <a:lstStyle/>
          <a:p>
            <a:pPr algn="just" fontAlgn="base">
              <a:lnSpc>
                <a:spcPct val="100000"/>
              </a:lnSpc>
              <a:spcBef>
                <a:spcPts val="0"/>
              </a:spcBef>
            </a:pPr>
            <a:r>
              <a:rPr lang="sr-Cyrl-R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 Јавни позив су опредељена бесповратна средства у укупном износу од </a:t>
            </a:r>
            <a:r>
              <a:rPr lang="sr-Cyrl-RS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120.000,00 швајцарских франака</a:t>
            </a:r>
            <a:r>
              <a:rPr lang="sr-Cyrl-R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</a:p>
          <a:p>
            <a:pPr algn="just" fontAlgn="base">
              <a:lnSpc>
                <a:spcPct val="100000"/>
              </a:lnSpc>
              <a:spcBef>
                <a:spcPts val="0"/>
              </a:spcBef>
            </a:pPr>
            <a:endParaRPr lang="sr-Cyrl-RS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fontAlgn="base">
              <a:lnSpc>
                <a:spcPct val="100000"/>
              </a:lnSpc>
              <a:spcBef>
                <a:spcPts val="0"/>
              </a:spcBef>
            </a:pPr>
            <a:r>
              <a:rPr lang="sr-Cyrl-R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Минимални износ који се може одобрити за пројекте, у складу са Јавним позивом, није дефинисан. </a:t>
            </a:r>
            <a:r>
              <a:rPr lang="sr-Cyrl-RS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</a:t>
            </a:r>
            <a:r>
              <a:rPr lang="sr-Cyrl-R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аксималан износ бесповратних средстава који се може доделити по једном пројекту је </a:t>
            </a:r>
            <a:r>
              <a:rPr lang="sr-Cyrl-RS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30.000,00</a:t>
            </a:r>
            <a:r>
              <a:rPr lang="sr-Cyrl-R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sr-Cyrl-RS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швајцарских франака</a:t>
            </a:r>
            <a:r>
              <a:rPr lang="sr-Cyrl-R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algn="just" fontAlgn="base">
              <a:lnSpc>
                <a:spcPct val="100000"/>
              </a:lnSpc>
              <a:spcBef>
                <a:spcPts val="0"/>
              </a:spcBef>
            </a:pPr>
            <a:endParaRPr lang="sr-Cyrl-RS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sr-Cyrl-RS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 постоји обавеза сопственог учешћа локалне самоуправе</a:t>
            </a:r>
            <a:r>
              <a:rPr lang="sr-Cyrl-R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у финансирању реализације предложеног пројекта.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en-GB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sr-Cyrl-R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Уколико су обезбеђена </a:t>
            </a:r>
            <a:r>
              <a:rPr lang="sr-Cyrl-RS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додатна средства из буџета ЈЛС </a:t>
            </a:r>
            <a:r>
              <a:rPr lang="sr-Cyrl-R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или из других извора финансирања, </a:t>
            </a:r>
            <a:r>
              <a:rPr lang="sr-Cyrl-RS" sz="2000" b="1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потребно их је навести у буџету пројекта</a:t>
            </a:r>
            <a:r>
              <a:rPr lang="sr-Cyrl-R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GB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3036802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2107</TotalTime>
  <Words>3222</Words>
  <Application>Microsoft Office PowerPoint</Application>
  <PresentationFormat>Широки екран</PresentationFormat>
  <Paragraphs>328</Paragraphs>
  <Slides>41</Slides>
  <Notes>30</Notes>
  <HiddenSlides>0</HiddenSlides>
  <MMClips>0</MMClips>
  <ScaleCrop>false</ScaleCrop>
  <HeadingPairs>
    <vt:vector size="6" baseType="variant">
      <vt:variant>
        <vt:lpstr>Коришћени фонтови</vt:lpstr>
      </vt:variant>
      <vt:variant>
        <vt:i4>6</vt:i4>
      </vt:variant>
      <vt:variant>
        <vt:lpstr>Тема</vt:lpstr>
      </vt:variant>
      <vt:variant>
        <vt:i4>1</vt:i4>
      </vt:variant>
      <vt:variant>
        <vt:lpstr>Наслови слајдова</vt:lpstr>
      </vt:variant>
      <vt:variant>
        <vt:i4>41</vt:i4>
      </vt:variant>
    </vt:vector>
  </HeadingPairs>
  <TitlesOfParts>
    <vt:vector size="48" baseType="lpstr">
      <vt:lpstr>Arial</vt:lpstr>
      <vt:lpstr>Calibri</vt:lpstr>
      <vt:lpstr>Calibri Light</vt:lpstr>
      <vt:lpstr>Courier New</vt:lpstr>
      <vt:lpstr>Symbol</vt:lpstr>
      <vt:lpstr>Times New Roman</vt:lpstr>
      <vt:lpstr>Office Theme</vt:lpstr>
      <vt:lpstr>ЈАВНИ ПОЗИВ за подношење предлога пројеката за примену функционално-организационих модела у јединицама локалне самоуправе у Републици Србији</vt:lpstr>
      <vt:lpstr>Јавни позив</vt:lpstr>
      <vt:lpstr>Локалне самоуправе које могу конкурисати</vt:lpstr>
      <vt:lpstr>Циљеви јавног позива</vt:lpstr>
      <vt:lpstr>Примена препорука из ФА и прилагођених функционално-организационих модела</vt:lpstr>
      <vt:lpstr>Примена модела и препорука</vt:lpstr>
      <vt:lpstr>PowerPoint презентација</vt:lpstr>
      <vt:lpstr>Трајање, број предлога пројеката</vt:lpstr>
      <vt:lpstr>Укупна средства и учешће ЈЛС </vt:lpstr>
      <vt:lpstr>Прихватљиви трошкови</vt:lpstr>
      <vt:lpstr>Неприхватљиви трошкови</vt:lpstr>
      <vt:lpstr>Управљање пројектом</vt:lpstr>
      <vt:lpstr>Прилози Јавног позива</vt:lpstr>
      <vt:lpstr>Потребна документација</vt:lpstr>
      <vt:lpstr>Како попунити обрасце за пријаву пројекта</vt:lpstr>
      <vt:lpstr>Како поднети пријаву и рок за подношење пријаве  </vt:lpstr>
      <vt:lpstr>Евалуација</vt:lpstr>
      <vt:lpstr>Уговор, плаћања, повраћај средстава</vt:lpstr>
      <vt:lpstr>Извештавање, видљивост и комуникација</vt:lpstr>
      <vt:lpstr>PowerPoint презентација</vt:lpstr>
      <vt:lpstr>Општи подаци</vt:lpstr>
      <vt:lpstr>Релевантност пројекта</vt:lpstr>
      <vt:lpstr>Релевантност пројекта</vt:lpstr>
      <vt:lpstr>Ефикасност и изводљивост</vt:lpstr>
      <vt:lpstr>Ефикасност и изводљивост</vt:lpstr>
      <vt:lpstr>Ефикасност и изводљивост</vt:lpstr>
      <vt:lpstr>Примери описа активности и резултата</vt:lpstr>
      <vt:lpstr>Примери описа активности и резултата</vt:lpstr>
      <vt:lpstr>Веза између активности, резултата и циљева - пример</vt:lpstr>
      <vt:lpstr>Ефикасност и изводљивост</vt:lpstr>
      <vt:lpstr>Одрживост</vt:lpstr>
      <vt:lpstr>Унапређење принципа доброг управљања</vt:lpstr>
      <vt:lpstr>Корисници организационих промена</vt:lpstr>
      <vt:lpstr>PowerPoint презентација</vt:lpstr>
      <vt:lpstr>Основна правила припреме буџета</vt:lpstr>
      <vt:lpstr>Основна правила припреме буџета - наставак</vt:lpstr>
      <vt:lpstr>Експертска подршка </vt:lpstr>
      <vt:lpstr>Опрема</vt:lpstr>
      <vt:lpstr>Остали трошкови и услуге</vt:lpstr>
      <vt:lpstr>Пример буџета</vt:lpstr>
      <vt:lpstr>PowerPoint презентација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ЈАВНИ ПОЗИВ за подношење предлога пројеката за примену функционално-организационих модела  у јединицама локалне самоуправе у Републици Србији  ИНФО ДАН</dc:title>
  <dc:creator>Katarina Milanovic</dc:creator>
  <cp:lastModifiedBy>Slađana Karavdić Kočević</cp:lastModifiedBy>
  <cp:revision>50</cp:revision>
  <cp:lastPrinted>2022-10-25T14:30:43Z</cp:lastPrinted>
  <dcterms:created xsi:type="dcterms:W3CDTF">2021-05-24T10:11:18Z</dcterms:created>
  <dcterms:modified xsi:type="dcterms:W3CDTF">2022-11-23T12:10:29Z</dcterms:modified>
</cp:coreProperties>
</file>