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1"/>
  </p:notesMasterIdLst>
  <p:sldIdLst>
    <p:sldId id="331" r:id="rId2"/>
    <p:sldId id="315" r:id="rId3"/>
    <p:sldId id="327" r:id="rId4"/>
    <p:sldId id="314" r:id="rId5"/>
    <p:sldId id="328" r:id="rId6"/>
    <p:sldId id="273" r:id="rId7"/>
    <p:sldId id="329" r:id="rId8"/>
    <p:sldId id="330" r:id="rId9"/>
    <p:sldId id="274" r:id="rId10"/>
    <p:sldId id="320" r:id="rId11"/>
    <p:sldId id="321" r:id="rId12"/>
    <p:sldId id="275" r:id="rId13"/>
    <p:sldId id="278" r:id="rId14"/>
    <p:sldId id="279" r:id="rId15"/>
    <p:sldId id="280" r:id="rId16"/>
    <p:sldId id="283" r:id="rId17"/>
    <p:sldId id="289" r:id="rId18"/>
    <p:sldId id="290" r:id="rId19"/>
    <p:sldId id="291" r:id="rId20"/>
    <p:sldId id="293" r:id="rId21"/>
    <p:sldId id="304" r:id="rId22"/>
    <p:sldId id="323" r:id="rId23"/>
    <p:sldId id="324" r:id="rId24"/>
    <p:sldId id="325" r:id="rId25"/>
    <p:sldId id="297" r:id="rId26"/>
    <p:sldId id="299" r:id="rId27"/>
    <p:sldId id="326" r:id="rId28"/>
    <p:sldId id="308" r:id="rId29"/>
    <p:sldId id="32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BD89-BE03-4E0D-B284-13A5DD639D43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8568-9C5F-4D7E-8F02-1B276A2E78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647A-0B24-481F-9D53-5BF076BCEC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8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647A-0B24-481F-9D53-5BF076BCEC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4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647A-0B24-481F-9D53-5BF076BCEC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3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647A-0B24-481F-9D53-5BF076BCEC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647A-0B24-481F-9D53-5BF076BCEC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4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3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0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5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8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7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0879CA67-98C0-4C28-B5B1-9F53648D3DC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269D243F-A2CF-4A6B-989B-719E3F8CF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079581" cy="3124200"/>
          </a:xfrm>
        </p:spPr>
        <p:txBody>
          <a:bodyPr>
            <a:normAutofit fontScale="90000"/>
          </a:bodyPr>
          <a:lstStyle/>
          <a:p>
            <a:pPr algn="r"/>
            <a:r>
              <a:rPr lang="sr-Latn-RS" sz="2700" b="1" dirty="0">
                <a:solidFill>
                  <a:srgbClr val="0070C0"/>
                </a:solidFill>
                <a:latin typeface="Calibri Light (Headings)"/>
              </a:rPr>
              <a:t/>
            </a:r>
            <a:br>
              <a:rPr lang="sr-Latn-RS" sz="2700" b="1" dirty="0">
                <a:solidFill>
                  <a:srgbClr val="0070C0"/>
                </a:solidFill>
                <a:latin typeface="Calibri Light (Headings)"/>
              </a:rPr>
            </a:br>
            <a:r>
              <a:rPr lang="sr-Cyrl-RS" sz="2700" dirty="0" smtClean="0">
                <a:solidFill>
                  <a:srgbClr val="0070C0"/>
                </a:solidFill>
                <a:latin typeface="Calibri Light (Headings)"/>
              </a:rPr>
              <a:t>РЕФОРМА </a:t>
            </a:r>
            <a:r>
              <a:rPr lang="sr-Cyrl-RS" sz="2700" dirty="0">
                <a:solidFill>
                  <a:srgbClr val="0070C0"/>
                </a:solidFill>
                <a:latin typeface="Calibri Light (Headings)"/>
              </a:rPr>
              <a:t>ЛОКАЛНЕ САМОУПРАВЕ У КОНТИНЕНТАЛНИМ УПРАВНИМ СИСТЕМИМА </a:t>
            </a:r>
            <a:r>
              <a:rPr lang="sr-Latn-RS" sz="2700" dirty="0" smtClean="0">
                <a:solidFill>
                  <a:srgbClr val="0070C0"/>
                </a:solidFill>
                <a:latin typeface="Calibri Light (Headings)"/>
              </a:rPr>
              <a:t/>
            </a:r>
            <a:br>
              <a:rPr lang="sr-Latn-RS" sz="2700" dirty="0" smtClean="0">
                <a:solidFill>
                  <a:srgbClr val="0070C0"/>
                </a:solidFill>
                <a:latin typeface="Calibri Light (Headings)"/>
              </a:rPr>
            </a:br>
            <a:r>
              <a:rPr lang="sr-Latn-RS" sz="2700" dirty="0">
                <a:solidFill>
                  <a:srgbClr val="0070C0"/>
                </a:solidFill>
                <a:latin typeface="Calibri Light (Headings)"/>
              </a:rPr>
              <a:t>	</a:t>
            </a:r>
            <a:r>
              <a:rPr lang="sr-Latn-RS" sz="2700" dirty="0" smtClean="0">
                <a:solidFill>
                  <a:srgbClr val="0070C0"/>
                </a:solidFill>
                <a:latin typeface="Calibri Light (Headings)"/>
              </a:rPr>
              <a:t>			       </a:t>
            </a:r>
            <a:r>
              <a:rPr lang="sr-Cyrl-RS" sz="2700" i="1" dirty="0" smtClean="0">
                <a:solidFill>
                  <a:srgbClr val="0070C0"/>
                </a:solidFill>
                <a:latin typeface="Calibri Light (Headings)"/>
              </a:rPr>
              <a:t>Тенденције </a:t>
            </a:r>
            <a:r>
              <a:rPr lang="sr-Cyrl-RS" sz="2700" i="1" dirty="0">
                <a:solidFill>
                  <a:srgbClr val="0070C0"/>
                </a:solidFill>
                <a:latin typeface="Calibri Light (Headings)"/>
              </a:rPr>
              <a:t>и добре праксе</a:t>
            </a:r>
            <a:r>
              <a:rPr lang="sr-Cyrl-RS" sz="3600" b="1" dirty="0">
                <a:solidFill>
                  <a:srgbClr val="0070C0"/>
                </a:solidFill>
              </a:rPr>
              <a:t/>
            </a:r>
            <a:br>
              <a:rPr lang="sr-Cyrl-RS" sz="3600" b="1" dirty="0">
                <a:solidFill>
                  <a:srgbClr val="0070C0"/>
                </a:solidFill>
              </a:rPr>
            </a:br>
            <a:r>
              <a:rPr lang="sr-Latn-RS" sz="3600" b="1" dirty="0" smtClean="0">
                <a:solidFill>
                  <a:srgbClr val="0070C0"/>
                </a:solidFill>
              </a:rPr>
              <a:t>                                                                   </a:t>
            </a:r>
            <a:br>
              <a:rPr lang="sr-Latn-RS" sz="3600" b="1" dirty="0" smtClean="0">
                <a:solidFill>
                  <a:srgbClr val="0070C0"/>
                </a:solidFill>
              </a:rPr>
            </a:br>
            <a:r>
              <a:rPr lang="sr-Latn-RS" sz="3600" b="1" dirty="0">
                <a:solidFill>
                  <a:srgbClr val="0070C0"/>
                </a:solidFill>
              </a:rPr>
              <a:t>	</a:t>
            </a:r>
            <a:r>
              <a:rPr lang="sr-Latn-RS" sz="3600" b="1" dirty="0" smtClean="0">
                <a:solidFill>
                  <a:srgbClr val="0070C0"/>
                </a:solidFill>
              </a:rPr>
              <a:t>				</a:t>
            </a:r>
            <a:r>
              <a:rPr lang="sr-Latn-RS" sz="3100" b="1" dirty="0" smtClean="0">
                <a:solidFill>
                  <a:srgbClr val="0070C0"/>
                </a:solidFill>
              </a:rPr>
              <a:t> </a:t>
            </a:r>
            <a:r>
              <a:rPr lang="sr-Cyrl-RS" sz="3100" dirty="0" smtClean="0">
                <a:solidFill>
                  <a:srgbClr val="0070C0"/>
                </a:solidFill>
              </a:rPr>
              <a:t>Др </a:t>
            </a:r>
            <a:r>
              <a:rPr lang="sr-Cyrl-RS" sz="3100" dirty="0">
                <a:solidFill>
                  <a:srgbClr val="0070C0"/>
                </a:solidFill>
              </a:rPr>
              <a:t>Дејан </a:t>
            </a:r>
            <a:r>
              <a:rPr lang="sr-Cyrl-RS" sz="3100" dirty="0" smtClean="0">
                <a:solidFill>
                  <a:srgbClr val="0070C0"/>
                </a:solidFill>
              </a:rPr>
              <a:t>Вучетић</a:t>
            </a:r>
            <a:r>
              <a:rPr lang="sr-Latn-RS" sz="3100" dirty="0" smtClean="0">
                <a:solidFill>
                  <a:srgbClr val="0070C0"/>
                </a:solidFill>
              </a:rPr>
              <a:t/>
            </a:r>
            <a:br>
              <a:rPr lang="sr-Latn-RS" sz="3100" dirty="0" smtClean="0">
                <a:solidFill>
                  <a:srgbClr val="0070C0"/>
                </a:solidFill>
              </a:rPr>
            </a:br>
            <a:r>
              <a:rPr lang="sr-Latn-RS" sz="3100" dirty="0" smtClean="0">
                <a:solidFill>
                  <a:srgbClr val="0070C0"/>
                </a:solidFill>
              </a:rPr>
              <a:t>4. </a:t>
            </a:r>
            <a:r>
              <a:rPr lang="sr-Cyrl-RS" sz="3100" dirty="0" smtClean="0">
                <a:solidFill>
                  <a:srgbClr val="0070C0"/>
                </a:solidFill>
              </a:rPr>
              <a:t>март 2016. </a:t>
            </a:r>
            <a:br>
              <a:rPr lang="sr-Cyrl-RS" sz="3100" dirty="0" smtClean="0">
                <a:solidFill>
                  <a:srgbClr val="0070C0"/>
                </a:solidFill>
              </a:rPr>
            </a:br>
            <a:r>
              <a:rPr lang="sr-Cyrl-RS" sz="3100" dirty="0" smtClean="0">
                <a:solidFill>
                  <a:srgbClr val="0070C0"/>
                </a:solidFill>
              </a:rPr>
              <a:t>Београд</a:t>
            </a:r>
            <a:r>
              <a:rPr lang="sr-Latn-RS" sz="3600" b="1" dirty="0" smtClean="0">
                <a:solidFill>
                  <a:srgbClr val="0070C0"/>
                </a:solidFill>
              </a:rPr>
              <a:t/>
            </a:r>
            <a:br>
              <a:rPr lang="sr-Latn-RS" sz="3600" b="1" dirty="0" smtClean="0">
                <a:solidFill>
                  <a:srgbClr val="0070C0"/>
                </a:solidFill>
              </a:rPr>
            </a:br>
            <a:r>
              <a:rPr lang="sr-Latn-RS" sz="3600" b="1" dirty="0" smtClean="0">
                <a:solidFill>
                  <a:srgbClr val="0070C0"/>
                </a:solidFill>
              </a:rPr>
              <a:t> </a:t>
            </a:r>
            <a:endParaRPr lang="sr-Latn-RS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381000" y="457200"/>
            <a:ext cx="8370094" cy="2121407"/>
          </a:xfrm>
          <a:prstGeom prst="rect">
            <a:avLst/>
          </a:prstGeom>
          <a:gradFill flip="none" rotWithShape="1">
            <a:gsLst>
              <a:gs pos="0">
                <a:srgbClr val="7F7F7F">
                  <a:gamma/>
                  <a:shade val="46275"/>
                  <a:invGamma/>
                  <a:alpha val="20000"/>
                </a:srgbClr>
              </a:gs>
              <a:gs pos="100000">
                <a:srgbClr val="7F7F7F">
                  <a:alpha val="12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5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Стручни </a:t>
            </a:r>
            <a:r>
              <a:rPr lang="sr-Cyrl-RS" sz="15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скуп</a:t>
            </a:r>
            <a:endParaRPr lang="sr-Latn-RS" sz="1100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8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„Локална самоуправа за будућност – реформе у служби пружања јавних услуга по мери грађана“</a:t>
            </a:r>
            <a:endParaRPr lang="sr-Latn-RS" sz="1100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1347214"/>
            <a:ext cx="840581" cy="109118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47214"/>
            <a:ext cx="1143000" cy="123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dirty="0" smtClean="0">
                <a:solidFill>
                  <a:srgbClr val="0070C0"/>
                </a:solidFill>
              </a:rPr>
              <a:t>ТЕРИТОРИЈАЛНИ АСПЕКТ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286000"/>
            <a:ext cx="8065294" cy="3766185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одговарајућа </a:t>
            </a:r>
            <a:r>
              <a:rPr lang="sr-Cyrl-CS" b="1" dirty="0"/>
              <a:t>организациона </a:t>
            </a:r>
            <a:r>
              <a:rPr lang="sr-Cyrl-CS" b="1" dirty="0" smtClean="0"/>
              <a:t>структура</a:t>
            </a:r>
            <a:r>
              <a:rPr lang="sr-Cyrl-CS" dirty="0" smtClean="0"/>
              <a:t>:</a:t>
            </a:r>
          </a:p>
          <a:p>
            <a:r>
              <a:rPr lang="sr-Cyrl-CS" dirty="0" smtClean="0"/>
              <a:t>- </a:t>
            </a:r>
            <a:r>
              <a:rPr lang="sr-Cyrl-CS" b="1" i="1" dirty="0" smtClean="0"/>
              <a:t>број хоризонталних линија </a:t>
            </a:r>
            <a:r>
              <a:rPr lang="sr-Cyrl-CS" dirty="0" smtClean="0"/>
              <a:t>(број основних јединица на подручју једне више – обрнуто пропорционалан одрживости и ефикасности система. За сваку државу понаособ. Теорија: доња – 5-  и горња граница – 30)</a:t>
            </a:r>
          </a:p>
          <a:p>
            <a:r>
              <a:rPr lang="sr-Cyrl-CS" dirty="0" smtClean="0"/>
              <a:t>- </a:t>
            </a:r>
            <a:r>
              <a:rPr lang="sr-Cyrl-CS" b="1" i="1" dirty="0" smtClean="0"/>
              <a:t>број вертикалних линија </a:t>
            </a:r>
            <a:r>
              <a:rPr lang="sr-Cyrl-CS" dirty="0" smtClean="0"/>
              <a:t>(не би требало да прелази 2 линије, односно 3 инстанце, зависно од величине државе, и обрнуто је пропорционалан ефикасности и брзини комуникација између државног врха и основних јединица ЛС)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dirty="0" smtClean="0">
                <a:solidFill>
                  <a:srgbClr val="0070C0"/>
                </a:solidFill>
              </a:rPr>
              <a:t>ТЕРИТОРИЈАЛНИ АСПЕКТ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862069"/>
          </a:xfrm>
        </p:spPr>
        <p:txBody>
          <a:bodyPr>
            <a:normAutofit fontScale="92500"/>
          </a:bodyPr>
          <a:lstStyle/>
          <a:p>
            <a:r>
              <a:rPr lang="sr-Cyrl-CS" dirty="0" smtClean="0"/>
              <a:t>ПРИМЕРИ:</a:t>
            </a:r>
          </a:p>
          <a:p>
            <a:r>
              <a:rPr lang="sr-Cyrl-CS" dirty="0" smtClean="0"/>
              <a:t>У СР Немачкој, један срез (</a:t>
            </a:r>
            <a:r>
              <a:rPr lang="en-US" dirty="0" err="1" smtClean="0"/>
              <a:t>Landkreis</a:t>
            </a:r>
            <a:r>
              <a:rPr lang="en-US" dirty="0" smtClean="0"/>
              <a:t>) </a:t>
            </a:r>
            <a:r>
              <a:rPr lang="sr-Cyrl-CS" dirty="0" smtClean="0"/>
              <a:t>обухвата у просеку 38 општина - оптималан број хоризонталних линија. У федералним јединицама у којима има више од 20 срезова и среских градова земаљске власти су, у циљу смањења броја ових линија, формирале своје регионалне округе (</a:t>
            </a:r>
            <a:r>
              <a:rPr lang="en-US" dirty="0" err="1" smtClean="0"/>
              <a:t>Regierungsbezirke</a:t>
            </a:r>
            <a:r>
              <a:rPr lang="en-US" dirty="0" smtClean="0"/>
              <a:t>), </a:t>
            </a:r>
            <a:r>
              <a:rPr lang="sr-Cyrl-CS" dirty="0" smtClean="0"/>
              <a:t>преко којих земаљска власт спроводи надзор над јединицама ЛС. </a:t>
            </a:r>
          </a:p>
          <a:p>
            <a:r>
              <a:rPr lang="ru-RU" dirty="0" smtClean="0"/>
              <a:t>Шведски окрузи у просеку имају 455.000 становника и око 21.000 км2 и просечно обухватају око 14 комуна, што се може сматрати оптималним бројем хоризонталних линија(слична је ситуација и у другим скандинавским државама). </a:t>
            </a:r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dirty="0" smtClean="0">
                <a:solidFill>
                  <a:srgbClr val="0070C0"/>
                </a:solidFill>
              </a:rPr>
              <a:t>ТЕРИТОРИЈАЛНИ АСПЕКТ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232" y="2173653"/>
            <a:ext cx="8065294" cy="3766185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економска самосталност </a:t>
            </a:r>
            <a:r>
              <a:rPr lang="sr-Cyrl-CS" dirty="0" smtClean="0"/>
              <a:t>(40% изворних прихода, позитивна корелација са величином јединице ЛС), </a:t>
            </a:r>
          </a:p>
          <a:p>
            <a:r>
              <a:rPr lang="sr-Cyrl-CS" b="1" dirty="0" smtClean="0"/>
              <a:t>оптималан број становника и оптимална површина </a:t>
            </a:r>
            <a:r>
              <a:rPr lang="sr-Cyrl-CS" dirty="0" smtClean="0"/>
              <a:t>(мање становника – веће учешће грађана?).</a:t>
            </a:r>
          </a:p>
          <a:p>
            <a:r>
              <a:rPr lang="ru-RU" dirty="0" smtClean="0"/>
              <a:t>Морицен (Данска) је установио да је </a:t>
            </a:r>
            <a:r>
              <a:rPr lang="ru-RU" i="1" dirty="0" smtClean="0"/>
              <a:t>најнижи степен поверења у јединице ЛС у великим градовима са популацијом већом од 100.000, те да је степен поверења највиши у јединицама са популацијом од 15.000-20.000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ФУНКЦИОНАЛНИ АСПЕКТИ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362200"/>
            <a:ext cx="8065294" cy="3766185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О</a:t>
            </a:r>
            <a:r>
              <a:rPr lang="sr-Cyrl-CS" dirty="0" smtClean="0"/>
              <a:t>сновни </a:t>
            </a:r>
            <a:r>
              <a:rPr lang="sr-Cyrl-CS" b="1" dirty="0" smtClean="0"/>
              <a:t>модели</a:t>
            </a:r>
            <a:r>
              <a:rPr lang="sr-Cyrl-CS" dirty="0" smtClean="0"/>
              <a:t> </a:t>
            </a:r>
            <a:r>
              <a:rPr lang="sr-Cyrl-CS" dirty="0"/>
              <a:t>одређивања послова јединица </a:t>
            </a:r>
            <a:r>
              <a:rPr lang="sr-Cyrl-CS" dirty="0" smtClean="0"/>
              <a:t>ЛС (француски </a:t>
            </a:r>
            <a:r>
              <a:rPr lang="sr-Cyrl-CS" dirty="0"/>
              <a:t>и </a:t>
            </a:r>
            <a:r>
              <a:rPr lang="sr-Cyrl-CS" dirty="0" smtClean="0"/>
              <a:t>германски: уграђен у Европску повељу о ЛС - послови пренесеног и изворног  - факултативног/обавезног - делокруга).</a:t>
            </a:r>
            <a:endParaRPr lang="en-US" dirty="0" smtClean="0"/>
          </a:p>
          <a:p>
            <a:r>
              <a:rPr lang="sr-Cyrl-CS" b="1" dirty="0" smtClean="0"/>
              <a:t>Принцип супсидијарности</a:t>
            </a:r>
            <a:r>
              <a:rPr lang="sr-Cyrl-CS" dirty="0" smtClean="0"/>
              <a:t>, </a:t>
            </a:r>
          </a:p>
          <a:p>
            <a:r>
              <a:rPr lang="sr-Cyrl-CS" b="1" dirty="0" smtClean="0"/>
              <a:t>принцип генералне клаузуле </a:t>
            </a:r>
            <a:r>
              <a:rPr lang="sr-Cyrl-CS" dirty="0" smtClean="0"/>
              <a:t>(доживљава крај?).</a:t>
            </a:r>
          </a:p>
          <a:p>
            <a:r>
              <a:rPr lang="sr-Cyrl-CS" dirty="0" smtClean="0"/>
              <a:t>Присутна </a:t>
            </a:r>
            <a:r>
              <a:rPr lang="sr-Cyrl-CS" b="1" dirty="0" smtClean="0"/>
              <a:t>тенденција повећања </a:t>
            </a:r>
            <a:r>
              <a:rPr lang="sr-Cyrl-CS" dirty="0" smtClean="0"/>
              <a:t>броја изворних и пренетих надлежности.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ФУНКЦИОНАЛНИ АСПЕКТИ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362200"/>
            <a:ext cx="8065294" cy="376618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студији рађеној 2007. године  за потребе Европског комитета за локалну и регионалну демократију, Марку (Marcou)  наводи следеће групе послова као типично </a:t>
            </a:r>
            <a:r>
              <a:rPr lang="ru-RU" b="1" i="1" dirty="0" smtClean="0"/>
              <a:t>језгро типично локалних послова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главне урбанистичке функције (планирање, издавање дозвола за коришћења земљишта, просторно планирањe), </a:t>
            </a:r>
          </a:p>
          <a:p>
            <a:r>
              <a:rPr lang="ru-RU" dirty="0" smtClean="0"/>
              <a:t>2. социјална заштита и управљање институцијама за старање о одређеним категоријама становништва (посебно старијим особама), </a:t>
            </a:r>
          </a:p>
          <a:p>
            <a:r>
              <a:rPr lang="ru-RU" dirty="0" smtClean="0"/>
              <a:t>3. путеви и јавни превоз (у зависности од величине ЈЛС), </a:t>
            </a:r>
          </a:p>
          <a:p>
            <a:r>
              <a:rPr lang="ru-RU" dirty="0" smtClean="0"/>
              <a:t>4. изградња и одржавање школских објеката, уз друге облике подршке образовним активностима, као и </a:t>
            </a:r>
          </a:p>
          <a:p>
            <a:r>
              <a:rPr lang="ru-RU" dirty="0" smtClean="0"/>
              <a:t>5. економски развој. </a:t>
            </a:r>
          </a:p>
          <a:p>
            <a:r>
              <a:rPr lang="ru-RU" dirty="0" smtClean="0"/>
              <a:t>Овом језгру су до скора припадали и снабдевање водом, одвод отпадних вода и канализација, као и изградња станова за социјално угрожене слојеве становништва, али ови послови су од недавно (нарочита јефтина станоградња) постали предмет приватизације.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ФУНКЦИОНАЛНИ АСПЕКТИ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065294" cy="3766185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Два проблема</a:t>
            </a:r>
            <a:r>
              <a:rPr lang="sr-Cyrl-CS" dirty="0" smtClean="0"/>
              <a:t>: </a:t>
            </a:r>
          </a:p>
          <a:p>
            <a:r>
              <a:rPr lang="sr-Cyrl-CS" dirty="0" smtClean="0"/>
              <a:t>1. </a:t>
            </a:r>
            <a:r>
              <a:rPr lang="sr-Cyrl-CS" b="1" dirty="0" smtClean="0"/>
              <a:t>двосмисленост </a:t>
            </a:r>
            <a:r>
              <a:rPr lang="sr-Cyrl-CS" b="1" dirty="0"/>
              <a:t>пренетих </a:t>
            </a:r>
            <a:r>
              <a:rPr lang="sr-Cyrl-CS" b="1" dirty="0" smtClean="0"/>
              <a:t>послова, несагласност</a:t>
            </a:r>
            <a:r>
              <a:rPr lang="sr-Cyrl-CS" dirty="0" smtClean="0"/>
              <a:t> </a:t>
            </a:r>
            <a:r>
              <a:rPr lang="sr-Cyrl-CS" dirty="0"/>
              <a:t>између системских закона и различитих секторских </a:t>
            </a:r>
            <a:r>
              <a:rPr lang="sr-Cyrl-CS" dirty="0" smtClean="0"/>
              <a:t>закона. Многе </a:t>
            </a:r>
            <a:r>
              <a:rPr lang="sr-Cyrl-CS" dirty="0"/>
              <a:t>изворне надлежности јединица </a:t>
            </a:r>
            <a:r>
              <a:rPr lang="sr-Cyrl-CS" dirty="0" smtClean="0"/>
              <a:t>ЛС представљају </a:t>
            </a:r>
            <a:r>
              <a:rPr lang="sr-Cyrl-CS" dirty="0"/>
              <a:t>облик </a:t>
            </a:r>
            <a:r>
              <a:rPr lang="sr-Cyrl-CS" b="1" dirty="0"/>
              <a:t>прикривене деконцентрације</a:t>
            </a:r>
            <a:r>
              <a:rPr lang="sr-Cyrl-CS" dirty="0"/>
              <a:t>. </a:t>
            </a:r>
            <a:endParaRPr lang="sr-Cyrl-CS" dirty="0" smtClean="0"/>
          </a:p>
          <a:p>
            <a:r>
              <a:rPr lang="sr-Cyrl-CS" dirty="0" smtClean="0"/>
              <a:t>2. </a:t>
            </a:r>
            <a:r>
              <a:rPr lang="sr-Cyrl-CS" b="1" dirty="0" smtClean="0"/>
              <a:t>преклапање надлежности </a:t>
            </a:r>
            <a:r>
              <a:rPr lang="sr-Cyrl-CS" dirty="0" smtClean="0"/>
              <a:t>између основних и виших јединица ЛС.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ФУНКЦИОНАЛНИ АСПЕКТИ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065294" cy="3766185"/>
          </a:xfrm>
        </p:spPr>
        <p:txBody>
          <a:bodyPr>
            <a:normAutofit fontScale="62500" lnSpcReduction="20000"/>
          </a:bodyPr>
          <a:lstStyle/>
          <a:p>
            <a:r>
              <a:rPr lang="sr-Cyrl-CS" b="1" dirty="0" smtClean="0"/>
              <a:t>Типичне </a:t>
            </a:r>
            <a:r>
              <a:rPr lang="sr-Cyrl-CS" b="1" dirty="0"/>
              <a:t>изворне </a:t>
            </a:r>
            <a:r>
              <a:rPr lang="sr-Cyrl-CS" b="1" dirty="0" smtClean="0"/>
              <a:t>надлежности јединица другог степена</a:t>
            </a:r>
            <a:r>
              <a:rPr lang="sr-Cyrl-CS" dirty="0" smtClean="0"/>
              <a:t>: </a:t>
            </a:r>
          </a:p>
          <a:p>
            <a:r>
              <a:rPr lang="sr-Cyrl-CS" dirty="0" smtClean="0"/>
              <a:t>економска </a:t>
            </a:r>
            <a:r>
              <a:rPr lang="sr-Cyrl-CS" b="1" dirty="0"/>
              <a:t>политика</a:t>
            </a:r>
            <a:r>
              <a:rPr lang="sr-Cyrl-CS" dirty="0"/>
              <a:t> и развој; </a:t>
            </a:r>
            <a:endParaRPr lang="sr-Cyrl-CS" dirty="0" smtClean="0"/>
          </a:p>
          <a:p>
            <a:r>
              <a:rPr lang="sr-Cyrl-CS" b="1" dirty="0" smtClean="0"/>
              <a:t>планирање</a:t>
            </a:r>
            <a:r>
              <a:rPr lang="sr-Cyrl-CS" dirty="0"/>
              <a:t>, </a:t>
            </a:r>
            <a:r>
              <a:rPr lang="sr-Cyrl-CS" b="1" dirty="0"/>
              <a:t>грађевинарство</a:t>
            </a:r>
            <a:r>
              <a:rPr lang="sr-Cyrl-CS" dirty="0"/>
              <a:t> и стамбена политика; </a:t>
            </a:r>
            <a:endParaRPr lang="sr-Cyrl-CS" dirty="0" smtClean="0"/>
          </a:p>
          <a:p>
            <a:r>
              <a:rPr lang="sr-Cyrl-CS" b="1" dirty="0" smtClean="0"/>
              <a:t>телекомуникације</a:t>
            </a:r>
            <a:r>
              <a:rPr lang="sr-Cyrl-CS" dirty="0" smtClean="0"/>
              <a:t> </a:t>
            </a:r>
            <a:r>
              <a:rPr lang="sr-Cyrl-CS" dirty="0"/>
              <a:t>и саобраћајна инфраструктура; </a:t>
            </a:r>
            <a:endParaRPr lang="sr-Cyrl-CS" dirty="0" smtClean="0"/>
          </a:p>
          <a:p>
            <a:r>
              <a:rPr lang="sr-Cyrl-CS" b="1" dirty="0" smtClean="0"/>
              <a:t>енергија</a:t>
            </a:r>
            <a:r>
              <a:rPr lang="sr-Cyrl-CS" dirty="0" smtClean="0"/>
              <a:t> </a:t>
            </a:r>
            <a:r>
              <a:rPr lang="sr-Cyrl-CS" dirty="0"/>
              <a:t>и екологија; </a:t>
            </a:r>
            <a:endParaRPr lang="sr-Cyrl-CS" dirty="0" smtClean="0"/>
          </a:p>
          <a:p>
            <a:r>
              <a:rPr lang="sr-Cyrl-CS" b="1" dirty="0" smtClean="0"/>
              <a:t>пољопривреда</a:t>
            </a:r>
            <a:r>
              <a:rPr lang="sr-Cyrl-CS" dirty="0" smtClean="0"/>
              <a:t> </a:t>
            </a:r>
            <a:r>
              <a:rPr lang="sr-Cyrl-CS" dirty="0"/>
              <a:t>и рибарство; </a:t>
            </a:r>
            <a:endParaRPr lang="sr-Cyrl-CS" dirty="0" smtClean="0"/>
          </a:p>
          <a:p>
            <a:r>
              <a:rPr lang="sr-Cyrl-CS" b="1" dirty="0" smtClean="0"/>
              <a:t>образовање</a:t>
            </a:r>
            <a:r>
              <a:rPr lang="sr-Cyrl-CS" dirty="0" smtClean="0"/>
              <a:t> </a:t>
            </a:r>
            <a:r>
              <a:rPr lang="sr-Cyrl-CS" dirty="0"/>
              <a:t>на вишим нивоима (универзитети и истраживачка делатност); </a:t>
            </a:r>
            <a:endParaRPr lang="sr-Cyrl-CS" dirty="0" smtClean="0"/>
          </a:p>
          <a:p>
            <a:r>
              <a:rPr lang="sr-Cyrl-CS" dirty="0" smtClean="0"/>
              <a:t>култура </a:t>
            </a:r>
            <a:r>
              <a:rPr lang="sr-Cyrl-CS" dirty="0"/>
              <a:t>и </a:t>
            </a:r>
            <a:r>
              <a:rPr lang="sr-Cyrl-CS" b="1" dirty="0"/>
              <a:t>медији</a:t>
            </a:r>
            <a:r>
              <a:rPr lang="sr-Cyrl-CS" dirty="0"/>
              <a:t>; </a:t>
            </a:r>
            <a:endParaRPr lang="sr-Cyrl-CS" dirty="0" smtClean="0"/>
          </a:p>
          <a:p>
            <a:r>
              <a:rPr lang="sr-Cyrl-CS" dirty="0" smtClean="0"/>
              <a:t>здравствена </a:t>
            </a:r>
            <a:r>
              <a:rPr lang="sr-Cyrl-CS" b="1" dirty="0"/>
              <a:t>заштита</a:t>
            </a:r>
            <a:r>
              <a:rPr lang="sr-Cyrl-CS" dirty="0"/>
              <a:t>; </a:t>
            </a:r>
            <a:endParaRPr lang="sr-Cyrl-CS" dirty="0" smtClean="0"/>
          </a:p>
          <a:p>
            <a:r>
              <a:rPr lang="sr-Cyrl-CS" dirty="0" smtClean="0"/>
              <a:t>туризам</a:t>
            </a:r>
            <a:r>
              <a:rPr lang="sr-Cyrl-CS" dirty="0"/>
              <a:t>, слободно време и </a:t>
            </a:r>
            <a:r>
              <a:rPr lang="sr-Cyrl-CS" b="1" dirty="0"/>
              <a:t>спорт</a:t>
            </a:r>
            <a:r>
              <a:rPr lang="sr-Cyrl-CS" dirty="0"/>
              <a:t>; </a:t>
            </a:r>
            <a:endParaRPr lang="sr-Cyrl-CS" dirty="0" smtClean="0"/>
          </a:p>
          <a:p>
            <a:r>
              <a:rPr lang="sr-Cyrl-CS" b="1" dirty="0" smtClean="0"/>
              <a:t>полиција</a:t>
            </a:r>
            <a:r>
              <a:rPr lang="sr-Cyrl-CS" dirty="0" smtClean="0"/>
              <a:t> </a:t>
            </a:r>
            <a:r>
              <a:rPr lang="sr-Cyrl-CS" dirty="0"/>
              <a:t>и јавни </a:t>
            </a:r>
            <a:r>
              <a:rPr lang="sr-Cyrl-CS" dirty="0" smtClean="0"/>
              <a:t>ред </a:t>
            </a:r>
          </a:p>
          <a:p>
            <a:r>
              <a:rPr lang="sr-Cyrl-CS" dirty="0" smtClean="0"/>
              <a:t>(</a:t>
            </a:r>
            <a:r>
              <a:rPr lang="en-US" dirty="0" smtClean="0"/>
              <a:t>Declaration on Regionalism in Europe, Assembly of European Regions)</a:t>
            </a:r>
            <a:r>
              <a:rPr lang="sr-Cyrl-RS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ПОСЕБАН ПОЛОЖАЈ ГРАДОВА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23" y="2362200"/>
            <a:ext cx="8065294" cy="3766185"/>
          </a:xfrm>
        </p:spPr>
        <p:txBody>
          <a:bodyPr>
            <a:normAutofit/>
          </a:bodyPr>
          <a:lstStyle/>
          <a:p>
            <a:r>
              <a:rPr lang="sr-Cyrl-CS" dirty="0" smtClean="0"/>
              <a:t>Нови субјекта процеса реформе - имају </a:t>
            </a:r>
            <a:r>
              <a:rPr lang="sr-Cyrl-CS" b="1" dirty="0" smtClean="0"/>
              <a:t>растући значај</a:t>
            </a:r>
            <a:r>
              <a:rPr lang="sr-Cyrl-CS" dirty="0" smtClean="0"/>
              <a:t>. </a:t>
            </a:r>
          </a:p>
          <a:p>
            <a:r>
              <a:rPr lang="sr-Cyrl-CS" dirty="0" smtClean="0"/>
              <a:t>У континенталним системима </a:t>
            </a:r>
            <a:r>
              <a:rPr lang="sr-Cyrl-CS" b="1" dirty="0"/>
              <a:t>статус града обезбеђује виши степен </a:t>
            </a:r>
            <a:r>
              <a:rPr lang="sr-Cyrl-CS" b="1" dirty="0" smtClean="0"/>
              <a:t>самосталности </a:t>
            </a:r>
            <a:r>
              <a:rPr lang="sr-Cyrl-CS" dirty="0" smtClean="0"/>
              <a:t>у </a:t>
            </a:r>
            <a:r>
              <a:rPr lang="sr-Cyrl-CS" dirty="0"/>
              <a:t>односу на општине, шири круг надлежности који одговара врсти и обиму послова које град мора обављати, и већи степен финансијске аутономије који се односи на врсту изворних пореза, право на слободно утврђивање стопе и на убирање пореза.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ПОСЕБАН ПОЛОЖАЈ ГРАДОВА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73653"/>
            <a:ext cx="8065294" cy="3766185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Језгро </a:t>
            </a:r>
            <a:r>
              <a:rPr lang="sr-Cyrl-CS" b="1" dirty="0" smtClean="0"/>
              <a:t>градских надлежности</a:t>
            </a:r>
            <a:r>
              <a:rPr lang="sr-Cyrl-CS" dirty="0" smtClean="0"/>
              <a:t>: </a:t>
            </a:r>
          </a:p>
          <a:p>
            <a:r>
              <a:rPr lang="sr-Cyrl-CS" dirty="0" smtClean="0"/>
              <a:t>градско </a:t>
            </a:r>
            <a:r>
              <a:rPr lang="sr-Cyrl-CS" dirty="0"/>
              <a:t>и земљишно планирање, </a:t>
            </a:r>
            <a:endParaRPr lang="sr-Cyrl-CS" dirty="0" smtClean="0"/>
          </a:p>
          <a:p>
            <a:r>
              <a:rPr lang="sr-Cyrl-CS" dirty="0" smtClean="0"/>
              <a:t>јавни </a:t>
            </a:r>
            <a:r>
              <a:rPr lang="sr-Cyrl-CS" dirty="0"/>
              <a:t>превоз, </a:t>
            </a:r>
            <a:endParaRPr lang="sr-Cyrl-CS" dirty="0" smtClean="0"/>
          </a:p>
          <a:p>
            <a:r>
              <a:rPr lang="sr-Cyrl-CS" dirty="0" smtClean="0"/>
              <a:t>комуналне </a:t>
            </a:r>
            <a:r>
              <a:rPr lang="sr-Cyrl-CS" dirty="0"/>
              <a:t>службе (водоснабдевање и пречишћавање вода, канализација, прикупљање и одлагање отпада, итд.), </a:t>
            </a:r>
            <a:endParaRPr lang="sr-Cyrl-CS" dirty="0" smtClean="0"/>
          </a:p>
          <a:p>
            <a:r>
              <a:rPr lang="sr-Cyrl-CS" dirty="0" smtClean="0"/>
              <a:t>заштита </a:t>
            </a:r>
            <a:r>
              <a:rPr lang="sr-Cyrl-CS" dirty="0"/>
              <a:t>животне средине и </a:t>
            </a:r>
            <a:endParaRPr lang="sr-Cyrl-CS" dirty="0" smtClean="0"/>
          </a:p>
          <a:p>
            <a:r>
              <a:rPr lang="sr-Cyrl-CS" dirty="0" smtClean="0"/>
              <a:t>градска </a:t>
            </a:r>
            <a:r>
              <a:rPr lang="sr-Cyrl-CS" dirty="0"/>
              <a:t>инфраструктура. </a:t>
            </a:r>
            <a:endParaRPr lang="sr-Cyrl-CS" dirty="0" smtClean="0"/>
          </a:p>
          <a:p>
            <a:r>
              <a:rPr lang="sr-Cyrl-CS" dirty="0" smtClean="0"/>
              <a:t>Оне </a:t>
            </a:r>
            <a:r>
              <a:rPr lang="sr-Cyrl-CS" dirty="0"/>
              <a:t>надлежности које се </a:t>
            </a:r>
            <a:r>
              <a:rPr lang="sr-Cyrl-CS" b="1" i="1" dirty="0"/>
              <a:t>ефикасније обављају на ширем подручју</a:t>
            </a:r>
            <a:r>
              <a:rPr lang="sr-Cyrl-CS" dirty="0"/>
              <a:t> (у случају да је у граду спроведена унутрашња децентрализација), а то је нарочито случај са надлежностима у области планирања коришћења земљишта и економског развоја.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ПОСЕБАН ПОЛОЖАЈ ГРАДОВА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514600"/>
            <a:ext cx="8065294" cy="3766185"/>
          </a:xfrm>
        </p:spPr>
        <p:txBody>
          <a:bodyPr>
            <a:normAutofit/>
          </a:bodyPr>
          <a:lstStyle/>
          <a:p>
            <a:r>
              <a:rPr lang="sr-Cyrl-CS" dirty="0" smtClean="0"/>
              <a:t>Положај </a:t>
            </a:r>
            <a:r>
              <a:rPr lang="sr-Cyrl-CS" dirty="0"/>
              <a:t>градова у управном систему анализираних држава издваја у оквиру </a:t>
            </a:r>
            <a:r>
              <a:rPr lang="sr-Cyrl-CS" b="1" dirty="0"/>
              <a:t>системског прописа </a:t>
            </a:r>
            <a:r>
              <a:rPr lang="sr-Cyrl-CS" dirty="0"/>
              <a:t>којим се нормира локална самоуправа уопште. Ретке су државе које су донеле нпр. Закон о великим градовима, као што се то чини када су главни градови у питању. </a:t>
            </a:r>
            <a:endParaRPr lang="sr-Cyrl-CS" dirty="0" smtClean="0"/>
          </a:p>
          <a:p>
            <a:r>
              <a:rPr lang="sr-Cyrl-CS" dirty="0" smtClean="0"/>
              <a:t>Унутрашња градска децентрализација:</a:t>
            </a:r>
            <a:r>
              <a:rPr lang="sr-Cyrl-CS" b="1" dirty="0" smtClean="0"/>
              <a:t> </a:t>
            </a:r>
            <a:r>
              <a:rPr lang="sr-Cyrl-CS" b="1" dirty="0"/>
              <a:t>ниједног великог европског града који је своју унутрашњу децентрализацију изградио у три или више </a:t>
            </a:r>
            <a:r>
              <a:rPr lang="sr-Cyrl-CS" b="1" dirty="0" smtClean="0"/>
              <a:t>инстанци</a:t>
            </a:r>
            <a:r>
              <a:rPr lang="sr-Cyrl-C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Реформа локалне самоуправе у континенталним системима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362200"/>
            <a:ext cx="8065294" cy="3733800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КОНТЕКСТ</a:t>
            </a:r>
            <a:r>
              <a:rPr lang="sr-Cyrl-CS" dirty="0" smtClean="0"/>
              <a:t> у </a:t>
            </a:r>
            <a:r>
              <a:rPr lang="sr-Cyrl-CS" dirty="0"/>
              <a:t>коме се </a:t>
            </a:r>
            <a:r>
              <a:rPr lang="sr-Cyrl-CS" dirty="0" smtClean="0"/>
              <a:t>одвија </a:t>
            </a:r>
            <a:r>
              <a:rPr lang="sr-Cyrl-RS" dirty="0" smtClean="0"/>
              <a:t>савремена </a:t>
            </a:r>
            <a:r>
              <a:rPr lang="sr-Cyrl-CS" dirty="0" smtClean="0"/>
              <a:t>реформа локалне самоуправе карактеришу:</a:t>
            </a:r>
          </a:p>
          <a:p>
            <a:r>
              <a:rPr lang="sr-Cyrl-CS" dirty="0" smtClean="0"/>
              <a:t>- процес европеизације и начело </a:t>
            </a:r>
            <a:r>
              <a:rPr lang="sr-Cyrl-CS" dirty="0"/>
              <a:t>супсидијарности, </a:t>
            </a:r>
            <a:endParaRPr lang="sr-Cyrl-CS" dirty="0" smtClean="0"/>
          </a:p>
          <a:p>
            <a:r>
              <a:rPr lang="sr-Cyrl-CS" dirty="0" smtClean="0"/>
              <a:t>- </a:t>
            </a:r>
            <a:r>
              <a:rPr lang="sr-Cyrl-RS" dirty="0" smtClean="0"/>
              <a:t>супротстављеност демократичности и ефикасности</a:t>
            </a:r>
            <a:r>
              <a:rPr lang="sr-Cyrl-CS" dirty="0" smtClean="0"/>
              <a:t>, </a:t>
            </a:r>
          </a:p>
          <a:p>
            <a:r>
              <a:rPr lang="sr-Cyrl-CS" dirty="0" smtClean="0"/>
              <a:t>- нове </a:t>
            </a:r>
            <a:r>
              <a:rPr lang="sr-Cyrl-CS" dirty="0"/>
              <a:t>управне доктрине (доктрина </a:t>
            </a:r>
            <a:r>
              <a:rPr lang="sr-Cyrl-CS" dirty="0" smtClean="0"/>
              <a:t>„доброг управљања“, као критика </a:t>
            </a:r>
            <a:r>
              <a:rPr lang="sr-Cyrl-CS" dirty="0"/>
              <a:t>„новог јавног </a:t>
            </a:r>
            <a:r>
              <a:rPr lang="sr-Cyrl-CS" dirty="0" smtClean="0"/>
              <a:t>менаџмента“) и</a:t>
            </a:r>
          </a:p>
          <a:p>
            <a:r>
              <a:rPr lang="sr-Cyrl-CS" dirty="0" smtClean="0"/>
              <a:t>- сталне </a:t>
            </a:r>
            <a:r>
              <a:rPr lang="sr-Cyrl-CS" dirty="0"/>
              <a:t>управне </a:t>
            </a:r>
            <a:r>
              <a:rPr lang="sr-Cyrl-CS" dirty="0" smtClean="0"/>
              <a:t>реформе.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МЕЂУОПШТИНСКА САРАДЊА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85" y="2438400"/>
            <a:ext cx="8065294" cy="3766185"/>
          </a:xfrm>
        </p:spPr>
        <p:txBody>
          <a:bodyPr>
            <a:normAutofit/>
          </a:bodyPr>
          <a:lstStyle/>
          <a:p>
            <a:r>
              <a:rPr lang="sr-Cyrl-CS" dirty="0"/>
              <a:t>Такозвана „чиста“ међуопштинска сарадња </a:t>
            </a:r>
            <a:r>
              <a:rPr lang="sr-Cyrl-CS" dirty="0" smtClean="0"/>
              <a:t>је </a:t>
            </a:r>
            <a:r>
              <a:rPr lang="sr-Cyrl-CS" b="1" dirty="0" smtClean="0"/>
              <a:t>заједничко </a:t>
            </a:r>
            <a:r>
              <a:rPr lang="sr-Cyrl-CS" b="1" dirty="0"/>
              <a:t>вршење јавних служби</a:t>
            </a:r>
            <a:r>
              <a:rPr lang="sr-Cyrl-CS" dirty="0"/>
              <a:t>, као доминантан облик удруживања у европским државама, представља начин на који јединице </a:t>
            </a:r>
            <a:r>
              <a:rPr lang="sr-Cyrl-CS" dirty="0" smtClean="0"/>
              <a:t>ЛС успешно </a:t>
            </a:r>
            <a:r>
              <a:rPr lang="sr-Cyrl-CS" dirty="0"/>
              <a:t>превазилазе ограничења проистекла из неодговарајуће (мале) величине. У зависности од броја задатака на којима се општине ангажују преко својих удружења, може се направити разлика између </a:t>
            </a:r>
            <a:r>
              <a:rPr lang="sr-Cyrl-CS" b="1" dirty="0"/>
              <a:t>једнонаменских</a:t>
            </a:r>
            <a:r>
              <a:rPr lang="sr-Cyrl-CS" dirty="0"/>
              <a:t> и </a:t>
            </a:r>
            <a:r>
              <a:rPr lang="sr-Cyrl-CS" b="1" dirty="0"/>
              <a:t>вишенаменских</a:t>
            </a:r>
            <a:r>
              <a:rPr lang="sr-Cyrl-CS" dirty="0"/>
              <a:t> облика међуопштинске </a:t>
            </a:r>
            <a:r>
              <a:rPr lang="sr-Cyrl-CS" dirty="0" smtClean="0"/>
              <a:t>сарадње (Француска, Мађарска)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ДАНСКА</a:t>
            </a:r>
            <a:r>
              <a:rPr lang="sr-Latn-RS" dirty="0" smtClean="0"/>
              <a:t> – </a:t>
            </a:r>
            <a:r>
              <a:rPr lang="sr-Cyrl-RS" dirty="0" smtClean="0"/>
              <a:t>најдецентрализованија држава, са изузетно конкуретном привредом.</a:t>
            </a:r>
            <a:endParaRPr lang="ru-RU" dirty="0" smtClean="0"/>
          </a:p>
          <a:p>
            <a:r>
              <a:rPr lang="ru-RU" dirty="0" smtClean="0"/>
              <a:t>5,5 милиона становника</a:t>
            </a:r>
          </a:p>
          <a:p>
            <a:r>
              <a:rPr lang="ru-RU" dirty="0" smtClean="0"/>
              <a:t>19</a:t>
            </a:r>
            <a:r>
              <a:rPr lang="sr-Latn-RS" dirty="0" smtClean="0"/>
              <a:t>96</a:t>
            </a:r>
            <a:r>
              <a:rPr lang="ru-RU" dirty="0" smtClean="0"/>
              <a:t>. смањила број општина са 1.</a:t>
            </a:r>
            <a:r>
              <a:rPr lang="sr-Latn-RS" dirty="0" smtClean="0"/>
              <a:t>378</a:t>
            </a:r>
            <a:r>
              <a:rPr lang="ru-RU" dirty="0" smtClean="0"/>
              <a:t> на 27</a:t>
            </a:r>
            <a:r>
              <a:rPr lang="sr-Latn-RS" dirty="0" smtClean="0"/>
              <a:t>5</a:t>
            </a:r>
            <a:endParaRPr lang="ru-RU" dirty="0" smtClean="0"/>
          </a:p>
          <a:p>
            <a:r>
              <a:rPr lang="ru-RU" dirty="0" smtClean="0"/>
              <a:t>2007. смањила број општина на 98 (просечно око 56.000 становника; само 7 има мање од 20.000); увела 5 региона са просечно 1,1 мил. стан. </a:t>
            </a:r>
          </a:p>
          <a:p>
            <a:r>
              <a:rPr lang="sr-Cyrl-RS" dirty="0" smtClean="0"/>
              <a:t>Обавезујуће партнерство</a:t>
            </a:r>
            <a:r>
              <a:rPr lang="ru-RU" dirty="0" smtClean="0"/>
              <a:t>, држава овлашћена на укидање самоуправе у јединицама у којима укупно задужење општине у последњих 12 месеци пређе одређени износ ....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НЕМАЧКА</a:t>
            </a:r>
            <a:r>
              <a:rPr lang="sr-Latn-RS" dirty="0" smtClean="0"/>
              <a:t>– </a:t>
            </a:r>
            <a:endParaRPr lang="sr-Cyrl-RS" dirty="0" smtClean="0"/>
          </a:p>
          <a:p>
            <a:r>
              <a:rPr lang="sr-Cyrl-RS" b="1" dirty="0" smtClean="0"/>
              <a:t>Два таласа реформи</a:t>
            </a:r>
            <a:r>
              <a:rPr lang="sr-Cyrl-RS" dirty="0" smtClean="0"/>
              <a:t>: број срезова смањен за половину (</a:t>
            </a:r>
            <a:r>
              <a:rPr lang="ru-RU" dirty="0" smtClean="0"/>
              <a:t>са 614 на 324, са просечно између 150.000 и 200.000 становника</a:t>
            </a:r>
            <a:r>
              <a:rPr lang="sr-Cyrl-RS" dirty="0" smtClean="0"/>
              <a:t>).</a:t>
            </a:r>
          </a:p>
          <a:p>
            <a:r>
              <a:rPr lang="ru-RU" dirty="0" smtClean="0"/>
              <a:t>До 2003. године, број општина је смањен са 31.000 уз просечну популацију од око 2.600, на 12.629 са просеком од око 8000 становника. </a:t>
            </a:r>
          </a:p>
          <a:p>
            <a:r>
              <a:rPr lang="ru-RU" dirty="0" smtClean="0"/>
              <a:t>Северна Рајна-Вестфалија је отишла најдаље, креирањем општина са просечном популацијом од 45.000 становника.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362200"/>
            <a:ext cx="8065294" cy="376618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НЕМАЧКА</a:t>
            </a:r>
            <a:r>
              <a:rPr lang="sr-Latn-RS" dirty="0" smtClean="0"/>
              <a:t>– </a:t>
            </a:r>
            <a:endParaRPr lang="sr-Cyrl-RS" dirty="0" smtClean="0"/>
          </a:p>
          <a:p>
            <a:r>
              <a:rPr lang="sr-Cyrl-RS" dirty="0" smtClean="0"/>
              <a:t>Под утицајем </a:t>
            </a:r>
            <a:r>
              <a:rPr lang="sr-Cyrl-RS" b="1" dirty="0" smtClean="0"/>
              <a:t>доктрине новог јавног менаџмента </a:t>
            </a:r>
            <a:r>
              <a:rPr lang="sr-Cyrl-RS" dirty="0" smtClean="0"/>
              <a:t>и увођења тржишних принципа у обављању јавних послова, као и због „дерегулације“ коју подстиче Европска унија, пружање социјалних услуга, као и снабдевање комуналним услугама (</a:t>
            </a:r>
            <a:r>
              <a:rPr lang="en-US" dirty="0" err="1" smtClean="0"/>
              <a:t>Daseinsvorsorge</a:t>
            </a:r>
            <a:r>
              <a:rPr lang="en-US" dirty="0" smtClean="0"/>
              <a:t>), </a:t>
            </a:r>
            <a:r>
              <a:rPr lang="sr-Cyrl-RS" dirty="0" smtClean="0"/>
              <a:t>пролазе кроз „</a:t>
            </a:r>
            <a:r>
              <a:rPr lang="en-US" dirty="0" smtClean="0"/>
              <a:t>outsourcing“, </a:t>
            </a:r>
            <a:r>
              <a:rPr lang="sr-Cyrl-RS" dirty="0" smtClean="0"/>
              <a:t>корпоративизацију и приватизацију – уз повећање (једнонаменских) мрежних субјеката – све изван традиционалних оквира јединица ЛС.  </a:t>
            </a:r>
          </a:p>
          <a:p>
            <a:r>
              <a:rPr lang="sr-Cyrl-RS" dirty="0" smtClean="0"/>
              <a:t>Као пример спровођења и успеха увођења „новог модела управљања“ у немачким јединицама децентрализације често се истичу градови Есен, Штутгарт и Франкфурт на Мајни. Систем управљања који се нпр. развио у Есену заснован је на организационим и управним принципима пословања у предузећу.</a:t>
            </a:r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67" y="2362200"/>
            <a:ext cx="8065294" cy="376618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НЕМАЧКА</a:t>
            </a:r>
            <a:r>
              <a:rPr lang="sr-Latn-RS" dirty="0" smtClean="0"/>
              <a:t>–</a:t>
            </a:r>
            <a:endParaRPr lang="sr-Cyrl-RS" dirty="0" smtClean="0"/>
          </a:p>
          <a:p>
            <a:r>
              <a:rPr lang="ru-RU" dirty="0" smtClean="0"/>
              <a:t>Да би се захтев делотворности помирио са потребом </a:t>
            </a:r>
            <a:r>
              <a:rPr lang="ru-RU" b="1" dirty="0" smtClean="0"/>
              <a:t>демократичности</a:t>
            </a:r>
            <a:r>
              <a:rPr lang="ru-RU" dirty="0" smtClean="0"/>
              <a:t>, у Немачкој се од 1990-тих тежи увођењу институција које би јачале положај грађана према локалној управи, као што су: </a:t>
            </a:r>
          </a:p>
          <a:p>
            <a:r>
              <a:rPr lang="ru-RU" dirty="0" smtClean="0"/>
              <a:t>бирани градоначелник, </a:t>
            </a:r>
          </a:p>
          <a:p>
            <a:r>
              <a:rPr lang="ru-RU" dirty="0" smtClean="0"/>
              <a:t>опозив градоначелника од грађана, институција петиције грађана, </a:t>
            </a:r>
          </a:p>
          <a:p>
            <a:r>
              <a:rPr lang="ru-RU" dirty="0" smtClean="0"/>
              <a:t>институција непосредног одлучивања грађана, </a:t>
            </a:r>
          </a:p>
          <a:p>
            <a:r>
              <a:rPr lang="ru-RU" dirty="0" smtClean="0"/>
              <a:t>обавезујући локални референдум,</a:t>
            </a:r>
          </a:p>
          <a:p>
            <a:r>
              <a:rPr lang="ru-RU" dirty="0" smtClean="0"/>
              <a:t>зборови грађана, </a:t>
            </a:r>
          </a:p>
          <a:p>
            <a:r>
              <a:rPr lang="ru-RU" dirty="0" smtClean="0"/>
              <a:t>приговор грађана и </a:t>
            </a:r>
          </a:p>
          <a:p>
            <a:r>
              <a:rPr lang="ru-RU" dirty="0" smtClean="0"/>
              <a:t>саветодавна већа грађана. </a:t>
            </a: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766185"/>
          </a:xfrm>
        </p:spPr>
        <p:txBody>
          <a:bodyPr>
            <a:normAutofit/>
          </a:bodyPr>
          <a:lstStyle/>
          <a:p>
            <a:r>
              <a:rPr lang="sr-Cyrl-RS" dirty="0" smtClean="0"/>
              <a:t>ЕНГЛЕСКА -</a:t>
            </a:r>
          </a:p>
          <a:p>
            <a:r>
              <a:rPr lang="sr-Cyrl-RS" dirty="0" smtClean="0"/>
              <a:t>Колевка модерне локалне самоуправе.</a:t>
            </a:r>
          </a:p>
          <a:p>
            <a:r>
              <a:rPr lang="sr-Cyrl-RS" dirty="0" smtClean="0"/>
              <a:t>Закон о локалној самоуправи 2000. године</a:t>
            </a:r>
            <a:r>
              <a:rPr lang="sr-Latn-RS" dirty="0" smtClean="0"/>
              <a:t> (</a:t>
            </a:r>
            <a:r>
              <a:rPr lang="sr-Cyrl-RS" dirty="0" smtClean="0"/>
              <a:t>чл. 11) – грађани на референдуму бирају један од три опциона модела извршне власти у својој ЈЛС:</a:t>
            </a:r>
          </a:p>
          <a:p>
            <a:r>
              <a:rPr lang="sr-Cyrl-RS" dirty="0" smtClean="0"/>
              <a:t>1. директно изабрани градоначелник са кабинетом,</a:t>
            </a:r>
          </a:p>
          <a:p>
            <a:r>
              <a:rPr lang="sr-Cyrl-RS" dirty="0" smtClean="0"/>
              <a:t>2. кабинет са лидером кога је изабрало веће,</a:t>
            </a:r>
          </a:p>
          <a:p>
            <a:r>
              <a:rPr lang="sr-Cyrl-RS" dirty="0" smtClean="0"/>
              <a:t>3. директно изабрани градоначелник и менаџер кога поставља веће.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67" y="2438400"/>
            <a:ext cx="8065294" cy="376618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ФРАНЦУСКА -</a:t>
            </a:r>
          </a:p>
          <a:p>
            <a:r>
              <a:rPr lang="ru-RU" dirty="0" smtClean="0"/>
              <a:t>Пре него што се приступи извршењу пројекта реформе, претходно се проверава његова изводљивост и утврђују евентуални недостаци, у сарадњи са ЈЛС путем </a:t>
            </a:r>
            <a:r>
              <a:rPr lang="ru-RU" b="1" i="1" dirty="0" smtClean="0"/>
              <a:t>друштвеног експеримента, тзв. пилот-пројекта </a:t>
            </a:r>
            <a:r>
              <a:rPr lang="ru-RU" dirty="0" smtClean="0"/>
              <a:t>(Француска – право на експериментисање - </a:t>
            </a:r>
            <a:r>
              <a:rPr lang="en-US" dirty="0" smtClean="0"/>
              <a:t>le </a:t>
            </a:r>
            <a:r>
              <a:rPr lang="en-US" dirty="0" err="1" smtClean="0"/>
              <a:t>droit</a:t>
            </a:r>
            <a:r>
              <a:rPr lang="en-US" dirty="0" smtClean="0"/>
              <a:t> à </a:t>
            </a:r>
            <a:r>
              <a:rPr lang="en-US" dirty="0" err="1" smtClean="0"/>
              <a:t>l'expérimentation</a:t>
            </a:r>
            <a:r>
              <a:rPr lang="ru-RU" dirty="0" smtClean="0"/>
              <a:t>).  </a:t>
            </a:r>
          </a:p>
          <a:p>
            <a:r>
              <a:rPr lang="ru-RU" dirty="0" smtClean="0"/>
              <a:t>Предвиђено је постојање </a:t>
            </a:r>
            <a:r>
              <a:rPr lang="ru-RU" b="1" i="1" dirty="0" smtClean="0"/>
              <a:t>две врсте експеримената </a:t>
            </a:r>
            <a:r>
              <a:rPr lang="ru-RU" dirty="0" smtClean="0"/>
              <a:t>„</a:t>
            </a:r>
            <a:r>
              <a:rPr lang="ru-RU" b="1" i="1" dirty="0" smtClean="0"/>
              <a:t>експерименти-изузеци</a:t>
            </a:r>
            <a:r>
              <a:rPr lang="ru-RU" dirty="0" smtClean="0"/>
              <a:t>“, чије спровођење тражи промену устава и „</a:t>
            </a:r>
            <a:r>
              <a:rPr lang="ru-RU" b="1" i="1" dirty="0" smtClean="0"/>
              <a:t>експерименти-генерализације</a:t>
            </a:r>
            <a:r>
              <a:rPr lang="ru-RU" dirty="0" smtClean="0"/>
              <a:t>“ (пренос надлежности на изабране регионе пре него што се то учини на националном нивоу за све регионе).  </a:t>
            </a:r>
          </a:p>
          <a:p>
            <a:r>
              <a:rPr lang="ru-RU" dirty="0" smtClean="0"/>
              <a:t>Свака јединица локалне самоуправе која жели да учествује у експерименту мора се за то и </a:t>
            </a:r>
            <a:r>
              <a:rPr lang="ru-RU" b="1" i="1" dirty="0" smtClean="0"/>
              <a:t>формално пријавити </a:t>
            </a:r>
            <a:r>
              <a:rPr lang="ru-RU" dirty="0" smtClean="0"/>
              <a:t>одговарајућем централном органу. Те пријаве се објављују у службеном гласилу и могу бити предмет оспоравања и приговора (вероватно уколико неке друге јединице локалне самоуправе сматрају да би им такав чин нанео штету).</a:t>
            </a:r>
          </a:p>
          <a:p>
            <a:r>
              <a:rPr lang="ru-RU" b="1" i="1" dirty="0" smtClean="0"/>
              <a:t>Кумулација мандата.</a:t>
            </a:r>
            <a:endParaRPr lang="ru-RU" dirty="0" smtClean="0"/>
          </a:p>
          <a:p>
            <a:r>
              <a:rPr lang="ru-RU" b="1" i="1" dirty="0" smtClean="0"/>
              <a:t>Непосредно изабрани градоначелник</a:t>
            </a:r>
            <a:r>
              <a:rPr lang="ru-RU" dirty="0" smtClean="0"/>
              <a:t>.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ПРИМЕРИ ДОБРЕ ПРАКСЕ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46" y="2362200"/>
            <a:ext cx="8065294" cy="3766185"/>
          </a:xfrm>
        </p:spPr>
        <p:txBody>
          <a:bodyPr>
            <a:normAutofit fontScale="92500"/>
          </a:bodyPr>
          <a:lstStyle/>
          <a:p>
            <a:r>
              <a:rPr lang="sr-Cyrl-RS" dirty="0" smtClean="0"/>
              <a:t>ФИНСКА -</a:t>
            </a:r>
            <a:endParaRPr lang="sr-Latn-RS" dirty="0" smtClean="0"/>
          </a:p>
          <a:p>
            <a:r>
              <a:rPr lang="sr-Cyrl-RS" dirty="0" smtClean="0"/>
              <a:t>Пројекат реформе покренут 2005. са циљем стварања висококвалитетне и одрживе локалне самоуправе до 2020. године!</a:t>
            </a:r>
          </a:p>
          <a:p>
            <a:r>
              <a:rPr lang="ru-RU" dirty="0" smtClean="0"/>
              <a:t>Пилот пројекти се обично реализују само за део мера из пројекта децентрализације и на мањем подручју, како би се умањила евентуална штета и у реалним условима провериле претпоставке које се налазе у основи програма реформе локалне самоуправе. </a:t>
            </a:r>
          </a:p>
          <a:p>
            <a:r>
              <a:rPr lang="ru-RU" dirty="0" smtClean="0"/>
              <a:t>Држава јасно промовише добровољна општинска спајања и у ту сврху је издвојила значајна средства. Новчана средства за помоћ при амалгамацији варирају од 2 до 18,54 милиона евра!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ЗАКЉУЧАК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Наше излагање завршићемо цитатом Наполеона </a:t>
            </a:r>
            <a:r>
              <a:rPr lang="en-US" dirty="0" smtClean="0"/>
              <a:t>III</a:t>
            </a:r>
            <a:r>
              <a:rPr lang="sr-Cyrl-RS" dirty="0" smtClean="0"/>
              <a:t>, који никако не треба заборавити, а</a:t>
            </a:r>
            <a:r>
              <a:rPr lang="en-US" dirty="0" smtClean="0"/>
              <a:t> </a:t>
            </a:r>
            <a:r>
              <a:rPr lang="sr-Cyrl-RS" dirty="0" smtClean="0"/>
              <a:t>који је рекао </a:t>
            </a:r>
            <a:r>
              <a:rPr lang="ru-RU" dirty="0" smtClean="0"/>
              <a:t>„</a:t>
            </a:r>
            <a:r>
              <a:rPr lang="ru-RU" b="1" dirty="0" smtClean="0"/>
              <a:t>да се са даљине може владати, али да се само изблиза може добро управљати</a:t>
            </a:r>
            <a:r>
              <a:rPr lang="ru-RU" dirty="0" smtClean="0"/>
              <a:t>“!</a:t>
            </a:r>
          </a:p>
          <a:p>
            <a:r>
              <a:rPr lang="ru-RU" dirty="0" smtClean="0"/>
              <a:t>Правилном реформом локалне самоуправе могуће је спречити „некрозу“ провинција и поделу на Париз и „француску пустињу“ како је својевремено писао Гравије (</a:t>
            </a:r>
            <a:r>
              <a:rPr lang="en-US" dirty="0" smtClean="0"/>
              <a:t>J.-F. </a:t>
            </a:r>
            <a:r>
              <a:rPr lang="en-US" dirty="0" err="1" smtClean="0"/>
              <a:t>Gravier</a:t>
            </a:r>
            <a:r>
              <a:rPr lang="en-US" dirty="0" smtClean="0"/>
              <a:t>)</a:t>
            </a:r>
            <a:r>
              <a:rPr lang="sr-Cyrl-R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/>
            <a:r>
              <a:rPr lang="sr-Cyrl-RS" sz="3600" b="1" dirty="0" smtClean="0">
                <a:solidFill>
                  <a:srgbClr val="0070C0"/>
                </a:solidFill>
              </a:rPr>
              <a:t>ХВАЛА НА ПАЖЊИ!</a:t>
            </a:r>
          </a:p>
          <a:p>
            <a:pPr algn="ctr"/>
            <a:endParaRPr lang="sr-Cyrl-RS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d</a:t>
            </a:r>
            <a:r>
              <a:rPr lang="sr-Latn-RS" sz="3600" b="1" dirty="0" smtClean="0">
                <a:solidFill>
                  <a:srgbClr val="0070C0"/>
                </a:solidFill>
              </a:rPr>
              <a:t>vucetic</a:t>
            </a:r>
            <a:r>
              <a:rPr lang="en-US" sz="3600" b="1" dirty="0" smtClean="0">
                <a:solidFill>
                  <a:srgbClr val="0070C0"/>
                </a:solidFill>
              </a:rPr>
              <a:t>@</a:t>
            </a:r>
            <a:r>
              <a:rPr lang="en-US" sz="3600" b="1" dirty="0" err="1" smtClean="0">
                <a:solidFill>
                  <a:srgbClr val="0070C0"/>
                </a:solidFill>
              </a:rPr>
              <a:t>prafak.ni.ac.rs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Реформа локалне самоуправе у континенталним системима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362200"/>
            <a:ext cx="8065294" cy="3766185"/>
          </a:xfrm>
        </p:spPr>
        <p:txBody>
          <a:bodyPr>
            <a:normAutofit fontScale="77500" lnSpcReduction="20000"/>
          </a:bodyPr>
          <a:lstStyle/>
          <a:p>
            <a:r>
              <a:rPr lang="sr-Cyrl-CS" b="1" dirty="0" smtClean="0"/>
              <a:t>ПРОЦЕС ЕВРОПЕИЗАЦИЈЕ </a:t>
            </a:r>
            <a:r>
              <a:rPr lang="sr-Cyrl-CS" dirty="0" smtClean="0"/>
              <a:t>реформе </a:t>
            </a:r>
            <a:r>
              <a:rPr lang="sr-Cyrl-CS" dirty="0"/>
              <a:t>огледа се у деловању различитих </a:t>
            </a:r>
            <a:r>
              <a:rPr lang="sr-Cyrl-CS" dirty="0" smtClean="0"/>
              <a:t>организација: </a:t>
            </a:r>
          </a:p>
          <a:p>
            <a:r>
              <a:rPr lang="sr-Cyrl-CS" dirty="0" smtClean="0"/>
              <a:t>Савет </a:t>
            </a:r>
            <a:r>
              <a:rPr lang="sr-Cyrl-CS" dirty="0"/>
              <a:t>Европе, </a:t>
            </a:r>
            <a:endParaRPr lang="sr-Cyrl-CS" dirty="0" smtClean="0"/>
          </a:p>
          <a:p>
            <a:r>
              <a:rPr lang="sr-Cyrl-CS" dirty="0" smtClean="0"/>
              <a:t>Комитет </a:t>
            </a:r>
            <a:r>
              <a:rPr lang="sr-Cyrl-CS" dirty="0"/>
              <a:t>региона ЕУ, </a:t>
            </a:r>
            <a:endParaRPr lang="sr-Cyrl-CS" dirty="0" smtClean="0"/>
          </a:p>
          <a:p>
            <a:r>
              <a:rPr lang="sr-Cyrl-CS" dirty="0" smtClean="0"/>
              <a:t>Конгрес </a:t>
            </a:r>
            <a:r>
              <a:rPr lang="sr-Cyrl-CS" dirty="0"/>
              <a:t>локалних и регионалних власти Савета Европе, </a:t>
            </a:r>
            <a:endParaRPr lang="sr-Cyrl-CS" dirty="0" smtClean="0"/>
          </a:p>
          <a:p>
            <a:r>
              <a:rPr lang="sr-Cyrl-CS" dirty="0" smtClean="0"/>
              <a:t>Управни </a:t>
            </a:r>
            <a:r>
              <a:rPr lang="sr-Cyrl-CS" dirty="0"/>
              <a:t>одбор за локалну и регионалну </a:t>
            </a:r>
            <a:r>
              <a:rPr lang="sr-Cyrl-CS" dirty="0" smtClean="0"/>
              <a:t>демократију.</a:t>
            </a:r>
          </a:p>
          <a:p>
            <a:r>
              <a:rPr lang="sr-Cyrl-CS" dirty="0" smtClean="0"/>
              <a:t>Дефинисале </a:t>
            </a:r>
            <a:r>
              <a:rPr lang="sr-Cyrl-CS" b="1" i="1" dirty="0" smtClean="0"/>
              <a:t>принципе</a:t>
            </a:r>
            <a:r>
              <a:rPr lang="sr-Cyrl-CS" dirty="0" smtClean="0"/>
              <a:t>  европске локалне самоуправе и регионализације и израдиле неке </a:t>
            </a:r>
            <a:r>
              <a:rPr lang="sr-Cyrl-CS" dirty="0"/>
              <a:t>од најважнијих међународних </a:t>
            </a:r>
            <a:r>
              <a:rPr lang="sr-Cyrl-CS" b="1" i="1" dirty="0"/>
              <a:t>докумената</a:t>
            </a:r>
            <a:r>
              <a:rPr lang="sr-Cyrl-CS" dirty="0"/>
              <a:t> у овој </a:t>
            </a:r>
            <a:r>
              <a:rPr lang="sr-Cyrl-CS" dirty="0" smtClean="0"/>
              <a:t>области: </a:t>
            </a:r>
          </a:p>
          <a:p>
            <a:r>
              <a:rPr lang="sr-Cyrl-CS" dirty="0" smtClean="0"/>
              <a:t>Европска </a:t>
            </a:r>
            <a:r>
              <a:rPr lang="sr-Cyrl-CS" dirty="0"/>
              <a:t>повеља о локалној самоуправи, </a:t>
            </a:r>
            <a:endParaRPr lang="sr-Cyrl-CS" dirty="0" smtClean="0"/>
          </a:p>
          <a:p>
            <a:r>
              <a:rPr lang="sr-Cyrl-CS" dirty="0" smtClean="0"/>
              <a:t>Европска </a:t>
            </a:r>
            <a:r>
              <a:rPr lang="sr-Cyrl-CS" dirty="0"/>
              <a:t>повеља о регионалној демократији, </a:t>
            </a:r>
            <a:endParaRPr lang="sr-Cyrl-CS" dirty="0" smtClean="0"/>
          </a:p>
          <a:p>
            <a:r>
              <a:rPr lang="sr-Cyrl-CS" dirty="0" smtClean="0"/>
              <a:t>Европска </a:t>
            </a:r>
            <a:r>
              <a:rPr lang="sr-Cyrl-CS" dirty="0"/>
              <a:t>повеља о регионалној </a:t>
            </a:r>
            <a:r>
              <a:rPr lang="sr-Cyrl-CS" dirty="0" smtClean="0"/>
              <a:t>самоуправи.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Реформа локалне самоуправе у континенталним системима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232" y="2362200"/>
            <a:ext cx="8065294" cy="3766185"/>
          </a:xfrm>
        </p:spPr>
        <p:txBody>
          <a:bodyPr/>
          <a:lstStyle/>
          <a:p>
            <a:r>
              <a:rPr lang="sr-Cyrl-CS" b="1" dirty="0" smtClean="0"/>
              <a:t>ЦИЉЕВИ</a:t>
            </a:r>
            <a:r>
              <a:rPr lang="sr-Cyrl-CS" dirty="0" smtClean="0"/>
              <a:t> реформе локалне самоуправе су једноставни</a:t>
            </a:r>
            <a:r>
              <a:rPr lang="sr-Latn-RS" dirty="0" smtClean="0"/>
              <a:t> </a:t>
            </a:r>
            <a:r>
              <a:rPr lang="sr-Cyrl-RS" dirty="0" smtClean="0"/>
              <a:t>- проналажење равнотеже између демократичности и ефикасности, кроз</a:t>
            </a:r>
            <a:r>
              <a:rPr lang="sr-Cyrl-CS" dirty="0" smtClean="0"/>
              <a:t>: </a:t>
            </a:r>
          </a:p>
          <a:p>
            <a:r>
              <a:rPr lang="sr-Cyrl-CS" b="1" i="1" dirty="0" smtClean="0"/>
              <a:t>1. побољшан </a:t>
            </a:r>
            <a:r>
              <a:rPr lang="sr-Cyrl-CS" b="1" i="1" dirty="0"/>
              <a:t>квалитет пружања јавних </a:t>
            </a:r>
            <a:r>
              <a:rPr lang="sr-Cyrl-CS" b="1" i="1" dirty="0" smtClean="0"/>
              <a:t>услуга </a:t>
            </a:r>
            <a:r>
              <a:rPr lang="sr-Cyrl-CS" dirty="0" smtClean="0"/>
              <a:t> </a:t>
            </a:r>
            <a:r>
              <a:rPr lang="sr-Cyrl-CS" dirty="0"/>
              <a:t>(боље управљање јавним пословима) </a:t>
            </a:r>
            <a:endParaRPr lang="sr-Cyrl-CS" dirty="0" smtClean="0"/>
          </a:p>
          <a:p>
            <a:r>
              <a:rPr lang="sr-Cyrl-CS" dirty="0" smtClean="0"/>
              <a:t>2. </a:t>
            </a:r>
            <a:r>
              <a:rPr lang="sr-Cyrl-CS" b="1" i="1" dirty="0"/>
              <a:t>већи одазив грађана на изборима</a:t>
            </a:r>
            <a:r>
              <a:rPr lang="sr-Cyrl-CS" dirty="0"/>
              <a:t> за органе јединица </a:t>
            </a:r>
            <a:r>
              <a:rPr lang="sr-Cyrl-RS" dirty="0" smtClean="0"/>
              <a:t>локалне самоуправе </a:t>
            </a:r>
            <a:r>
              <a:rPr lang="sr-Cyrl-CS" dirty="0" smtClean="0"/>
              <a:t>уз </a:t>
            </a:r>
            <a:r>
              <a:rPr lang="sr-Cyrl-CS" dirty="0"/>
              <a:t>истовремено </a:t>
            </a:r>
            <a:endParaRPr lang="sr-Cyrl-CS" dirty="0" smtClean="0"/>
          </a:p>
          <a:p>
            <a:r>
              <a:rPr lang="sr-Cyrl-CS" b="1" i="1" dirty="0" smtClean="0"/>
              <a:t>3. смањење </a:t>
            </a:r>
            <a:r>
              <a:rPr lang="sr-Cyrl-CS" b="1" i="1" dirty="0"/>
              <a:t>јавних трошкова</a:t>
            </a:r>
            <a:r>
              <a:rPr lang="sr-Cyrl-C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Реформа локалне самоуправе у континенталним системима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286000"/>
            <a:ext cx="8065294" cy="3766185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ИЗАЗОВИ </a:t>
            </a:r>
            <a:r>
              <a:rPr lang="sr-Cyrl-RS" dirty="0" smtClean="0"/>
              <a:t>су</a:t>
            </a:r>
            <a:r>
              <a:rPr lang="sr-Cyrl-CS" dirty="0" smtClean="0"/>
              <a:t>:</a:t>
            </a:r>
          </a:p>
          <a:p>
            <a:r>
              <a:rPr lang="sr-Cyrl-CS" dirty="0" smtClean="0"/>
              <a:t>- старење и ерозија радно способног становништва, </a:t>
            </a:r>
          </a:p>
          <a:p>
            <a:r>
              <a:rPr lang="sr-Cyrl-CS" dirty="0" smtClean="0"/>
              <a:t>- </a:t>
            </a:r>
            <a:r>
              <a:rPr lang="sr-Cyrl-RS" dirty="0" smtClean="0"/>
              <a:t>деиндустријализација читавих региона</a:t>
            </a:r>
            <a:r>
              <a:rPr lang="sr-Cyrl-CS" dirty="0" smtClean="0"/>
              <a:t>, </a:t>
            </a:r>
          </a:p>
          <a:p>
            <a:r>
              <a:rPr lang="sr-Cyrl-CS" dirty="0" smtClean="0"/>
              <a:t>- повећање друштвене неједнакости, </a:t>
            </a:r>
          </a:p>
          <a:p>
            <a:r>
              <a:rPr lang="sr-Cyrl-CS" dirty="0" smtClean="0"/>
              <a:t>- све већа имиграција </a:t>
            </a:r>
            <a:r>
              <a:rPr lang="sr-Cyrl-CS" dirty="0"/>
              <a:t>и </a:t>
            </a:r>
            <a:endParaRPr lang="sr-Cyrl-CS" dirty="0" smtClean="0"/>
          </a:p>
          <a:p>
            <a:r>
              <a:rPr lang="sr-Cyrl-CS" dirty="0" smtClean="0"/>
              <a:t>- загађење животне средине.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>
                <a:solidFill>
                  <a:srgbClr val="0070C0"/>
                </a:solidFill>
              </a:rPr>
              <a:t>Реформа локалне самоуправе у континенталним системима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2157732"/>
            <a:ext cx="8065294" cy="40468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Cyrl-CS" dirty="0" smtClean="0"/>
              <a:t>	Сви </a:t>
            </a:r>
            <a:r>
              <a:rPr lang="sr-Cyrl-CS" dirty="0"/>
              <a:t>континентални </a:t>
            </a:r>
            <a:r>
              <a:rPr lang="sr-Cyrl-CS" dirty="0" smtClean="0"/>
              <a:t>управни </a:t>
            </a:r>
            <a:r>
              <a:rPr lang="sr-Cyrl-CS" dirty="0"/>
              <a:t>системи </a:t>
            </a:r>
            <a:r>
              <a:rPr lang="sr-Cyrl-CS" dirty="0" smtClean="0"/>
              <a:t>у последњих пар деценија прошлог </a:t>
            </a:r>
            <a:r>
              <a:rPr lang="sr-Cyrl-CS" dirty="0"/>
              <a:t>века улазе у битно </a:t>
            </a:r>
            <a:r>
              <a:rPr lang="sr-Cyrl-CS" b="1" dirty="0"/>
              <a:t>нову фазу </a:t>
            </a:r>
            <a:r>
              <a:rPr lang="sr-Cyrl-CS" dirty="0"/>
              <a:t>управних </a:t>
            </a:r>
            <a:r>
              <a:rPr lang="sr-Cyrl-CS" dirty="0" smtClean="0"/>
              <a:t>реформи.  Приметна  је </a:t>
            </a:r>
            <a:r>
              <a:rPr lang="sr-Cyrl-CS" b="1" dirty="0" smtClean="0"/>
              <a:t>тенденција </a:t>
            </a:r>
            <a:r>
              <a:rPr lang="sr-Cyrl-CS" b="1" dirty="0"/>
              <a:t>ка јачању потенцијала </a:t>
            </a:r>
            <a:r>
              <a:rPr lang="sr-Cyrl-CS" dirty="0"/>
              <a:t>и </a:t>
            </a:r>
            <a:r>
              <a:rPr lang="sr-Cyrl-CS" b="1" dirty="0"/>
              <a:t>делокруга</a:t>
            </a:r>
            <a:r>
              <a:rPr lang="sr-Cyrl-CS" dirty="0"/>
              <a:t> јединица </a:t>
            </a:r>
            <a:r>
              <a:rPr lang="sr-Cyrl-CS" dirty="0" smtClean="0"/>
              <a:t>ЛС њиховим:</a:t>
            </a:r>
          </a:p>
          <a:p>
            <a:pPr>
              <a:buNone/>
            </a:pPr>
            <a:r>
              <a:rPr lang="sr-Cyrl-CS" dirty="0" smtClean="0"/>
              <a:t>	</a:t>
            </a:r>
            <a:r>
              <a:rPr lang="sr-Cyrl-CS" b="1" dirty="0" smtClean="0"/>
              <a:t>1. укрупњавањем,</a:t>
            </a:r>
          </a:p>
          <a:p>
            <a:pPr>
              <a:buNone/>
            </a:pPr>
            <a:r>
              <a:rPr lang="sr-Cyrl-CS" b="1" dirty="0" smtClean="0"/>
              <a:t>	2. удруживањем, </a:t>
            </a:r>
          </a:p>
          <a:p>
            <a:pPr>
              <a:buNone/>
            </a:pPr>
            <a:r>
              <a:rPr lang="sr-Cyrl-CS" b="1" dirty="0" smtClean="0"/>
              <a:t>	4.</a:t>
            </a:r>
            <a:r>
              <a:rPr lang="sr-Cyrl-CS" dirty="0" smtClean="0"/>
              <a:t> </a:t>
            </a:r>
            <a:r>
              <a:rPr lang="sr-Cyrl-CS" b="1" dirty="0" smtClean="0"/>
              <a:t>давањем посебног статуса градовима, </a:t>
            </a:r>
          </a:p>
          <a:p>
            <a:pPr>
              <a:buNone/>
            </a:pPr>
            <a:r>
              <a:rPr lang="sr-Cyrl-CS" b="1" dirty="0" smtClean="0"/>
              <a:t>	3. регионализацијом, </a:t>
            </a:r>
            <a:r>
              <a:rPr lang="sr-Cyrl-CS" dirty="0" smtClean="0"/>
              <a:t>	</a:t>
            </a:r>
            <a:endParaRPr lang="sr-Cyrl-CS" b="1" dirty="0" smtClean="0"/>
          </a:p>
          <a:p>
            <a:pPr>
              <a:buNone/>
            </a:pPr>
            <a:r>
              <a:rPr lang="sr-Cyrl-CS" b="1" dirty="0" smtClean="0"/>
              <a:t>	5. индиректним управљањем кроз различите облике приватизације (</a:t>
            </a:r>
            <a:r>
              <a:rPr lang="sr-Latn-RS" b="1" dirty="0" smtClean="0"/>
              <a:t>outsourcing-a) </a:t>
            </a:r>
            <a:r>
              <a:rPr lang="sr-Cyrl-RS" b="1" dirty="0" smtClean="0"/>
              <a:t>јавних услуга</a:t>
            </a:r>
            <a:r>
              <a:rPr lang="sr-Cyrl-CS" dirty="0" smtClean="0"/>
              <a:t>. </a:t>
            </a:r>
          </a:p>
          <a:p>
            <a:pPr>
              <a:buNone/>
            </a:pPr>
            <a:r>
              <a:rPr lang="sr-Cyrl-CS" dirty="0" smtClean="0"/>
              <a:t>	У </a:t>
            </a:r>
            <a:r>
              <a:rPr lang="sr-Cyrl-CS" dirty="0"/>
              <a:t>појединим системима </a:t>
            </a:r>
            <a:r>
              <a:rPr lang="sr-Cyrl-CS" dirty="0" smtClean="0"/>
              <a:t>(</a:t>
            </a:r>
            <a:r>
              <a:rPr lang="sr-Cyrl-CS" dirty="0"/>
              <a:t>Мађарска, Чешка, Словенија </a:t>
            </a:r>
            <a:r>
              <a:rPr lang="sr-Cyrl-CS" dirty="0" smtClean="0"/>
              <a:t>Хрватска, Грчка и др.), </a:t>
            </a:r>
            <a:r>
              <a:rPr lang="sr-Cyrl-CS" dirty="0"/>
              <a:t>дошло је до </a:t>
            </a:r>
            <a:r>
              <a:rPr lang="sr-Cyrl-CS" b="1" dirty="0"/>
              <a:t>интензивног уситњавања јединица </a:t>
            </a:r>
            <a:r>
              <a:rPr lang="sr-Cyrl-CS" b="1" dirty="0" smtClean="0"/>
              <a:t>ЛС</a:t>
            </a:r>
            <a:r>
              <a:rPr lang="sr-Cyrl-CS" dirty="0" smtClean="0"/>
              <a:t>, </a:t>
            </a:r>
            <a:r>
              <a:rPr lang="sr-Cyrl-CS" dirty="0"/>
              <a:t>што је довело до многобројних проблема у њиховом функционисању.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ПРЕДУСЛОВИ УСПЕШНЕ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819400"/>
            <a:ext cx="8065294" cy="2940178"/>
          </a:xfrm>
        </p:spPr>
        <p:txBody>
          <a:bodyPr>
            <a:normAutofit/>
          </a:bodyPr>
          <a:lstStyle/>
          <a:p>
            <a:r>
              <a:rPr lang="sr-Cyrl-CS" dirty="0"/>
              <a:t>Успех у спровођењу </a:t>
            </a:r>
            <a:r>
              <a:rPr lang="sr-Cyrl-CS" dirty="0" smtClean="0"/>
              <a:t>реформе зависи </a:t>
            </a:r>
            <a:r>
              <a:rPr lang="sr-Cyrl-CS" dirty="0"/>
              <a:t>од пуно </a:t>
            </a:r>
            <a:r>
              <a:rPr lang="sr-Cyrl-CS" dirty="0" smtClean="0"/>
              <a:t>чињеница, а највише од чињенице да  </a:t>
            </a:r>
            <a:r>
              <a:rPr lang="sr-Cyrl-CS" b="1" i="1" dirty="0"/>
              <a:t>без одговарајућег нивоа достигнутог материјалног </a:t>
            </a:r>
            <a:r>
              <a:rPr lang="sr-Cyrl-CS" b="1" i="1" dirty="0" smtClean="0"/>
              <a:t> (благо)стања </a:t>
            </a:r>
            <a:r>
              <a:rPr lang="sr-Cyrl-CS" b="1" i="1" dirty="0"/>
              <a:t>у савременој држави </a:t>
            </a:r>
            <a:r>
              <a:rPr lang="sr-Cyrl-CS" b="1" i="1" dirty="0" smtClean="0"/>
              <a:t>снажна локална самоуправа није </a:t>
            </a:r>
            <a:r>
              <a:rPr lang="sr-Cyrl-CS" b="1" i="1" dirty="0"/>
              <a:t>могућа</a:t>
            </a:r>
            <a:r>
              <a:rPr lang="sr-Cyrl-CS" dirty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0070C0"/>
                </a:solidFill>
              </a:rPr>
              <a:t>ЕЛЕМЕНТИ ПРОЦЕСА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601847"/>
          </a:xfrm>
        </p:spPr>
        <p:txBody>
          <a:bodyPr>
            <a:normAutofit fontScale="92500"/>
          </a:bodyPr>
          <a:lstStyle/>
          <a:p>
            <a:r>
              <a:rPr lang="sr-Cyrl-CS" dirty="0" smtClean="0"/>
              <a:t>Реформа локалне самоуправе </a:t>
            </a:r>
            <a:r>
              <a:rPr lang="sr-Cyrl-RS" dirty="0" smtClean="0"/>
              <a:t>не сме </a:t>
            </a:r>
            <a:r>
              <a:rPr lang="sr-Cyrl-CS" dirty="0" smtClean="0"/>
              <a:t>да </a:t>
            </a:r>
            <a:r>
              <a:rPr lang="sr-Cyrl-CS" dirty="0"/>
              <a:t>буде једнократна шок реформа, већ </a:t>
            </a:r>
            <a:r>
              <a:rPr lang="sr-Cyrl-CS" b="1" i="1" dirty="0"/>
              <a:t>пажљиво припремљен </a:t>
            </a:r>
            <a:r>
              <a:rPr lang="sr-Cyrl-CS" b="1" i="1" dirty="0" smtClean="0"/>
              <a:t> и постепен</a:t>
            </a:r>
            <a:r>
              <a:rPr lang="sr-Cyrl-CS" b="1" i="1" dirty="0"/>
              <a:t>, логичан след фаза</a:t>
            </a:r>
            <a:r>
              <a:rPr lang="sr-Cyrl-CS" dirty="0"/>
              <a:t> извршавања квалитетно припремљених мера. </a:t>
            </a:r>
            <a:endParaRPr lang="sr-Cyrl-CS" dirty="0" smtClean="0"/>
          </a:p>
          <a:p>
            <a:r>
              <a:rPr lang="sr-Cyrl-CS" dirty="0" smtClean="0"/>
              <a:t>Конкретно спровођење реформе л.с. може се рашчланити на </a:t>
            </a:r>
            <a:r>
              <a:rPr lang="sr-Cyrl-CS" b="1" i="1" dirty="0" smtClean="0"/>
              <a:t>следеће кључне компоненте</a:t>
            </a:r>
            <a:r>
              <a:rPr lang="sr-Cyrl-CS" dirty="0" smtClean="0"/>
              <a:t>: </a:t>
            </a:r>
          </a:p>
          <a:p>
            <a:r>
              <a:rPr lang="sr-Cyrl-CS" dirty="0" smtClean="0"/>
              <a:t>идентификација и дефинисање циљева децентрализације (њихова разрада путем одговарајућег програма), </a:t>
            </a:r>
          </a:p>
          <a:p>
            <a:r>
              <a:rPr lang="sr-Cyrl-CS" dirty="0" smtClean="0"/>
              <a:t>обезбеђивање институционалне (службеничке) и друштвене подршке, и </a:t>
            </a:r>
          </a:p>
          <a:p>
            <a:r>
              <a:rPr lang="sr-Cyrl-CS" dirty="0" smtClean="0"/>
              <a:t>конкретно извршење реформе.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dirty="0" smtClean="0">
                <a:solidFill>
                  <a:srgbClr val="0070C0"/>
                </a:solidFill>
              </a:rPr>
              <a:t>ТЕРИТОРИЈАЛНИ АСПЕКТ РЕФОРМЕ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58" y="2157731"/>
            <a:ext cx="8065294" cy="3766185"/>
          </a:xfrm>
        </p:spPr>
        <p:txBody>
          <a:bodyPr>
            <a:normAutofit lnSpcReduction="10000"/>
          </a:bodyPr>
          <a:lstStyle/>
          <a:p>
            <a:r>
              <a:rPr lang="sr-Cyrl-CS" b="1" dirty="0" smtClean="0"/>
              <a:t>ПРИНЦИПИ </a:t>
            </a:r>
            <a:r>
              <a:rPr lang="sr-Cyrl-RS" b="1" dirty="0" smtClean="0"/>
              <a:t>ДОБРЕ ТЕРИТОРИЈАЛНЕ ОРГАНИЗАЦИЈЕ ЛС</a:t>
            </a:r>
            <a:r>
              <a:rPr lang="sr-Latn-RS" b="1" dirty="0" smtClean="0"/>
              <a:t> </a:t>
            </a:r>
            <a:r>
              <a:rPr lang="sr-Cyrl-RS" dirty="0" smtClean="0"/>
              <a:t>који морају бити остварени да би систем локалне самоуправе био одржив</a:t>
            </a:r>
            <a:r>
              <a:rPr lang="sr-Cyrl-CS" dirty="0" smtClean="0"/>
              <a:t>: </a:t>
            </a:r>
          </a:p>
          <a:p>
            <a:r>
              <a:rPr lang="sr-Cyrl-CS" b="1" dirty="0" smtClean="0"/>
              <a:t>потпуна подељеност </a:t>
            </a:r>
            <a:r>
              <a:rPr lang="sr-Cyrl-CS" dirty="0" smtClean="0"/>
              <a:t>државне територије (Шведска, 450.000 км2/9 мил. становника), </a:t>
            </a:r>
          </a:p>
          <a:p>
            <a:r>
              <a:rPr lang="sr-Cyrl-CS" b="1" dirty="0" smtClean="0"/>
              <a:t>трајност</a:t>
            </a:r>
            <a:r>
              <a:rPr lang="sr-Cyrl-CS" dirty="0" smtClean="0"/>
              <a:t> – границе не треба често мењати – повећава степен идентификације и учешће грађана у обављању локалних послова, </a:t>
            </a:r>
          </a:p>
          <a:p>
            <a:r>
              <a:rPr lang="sr-Cyrl-CS" b="1" dirty="0" smtClean="0"/>
              <a:t>уједначеност, једноставност и прегледност (</a:t>
            </a:r>
            <a:r>
              <a:rPr lang="sr-Cyrl-CS" dirty="0" smtClean="0"/>
              <a:t>смањење политипности ЛС, преклапања надлежности, паралелизама  управних структура, комуникација и процедура),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2746</TotalTime>
  <Words>1965</Words>
  <Application>Microsoft Office PowerPoint</Application>
  <PresentationFormat>On-screen Show (4:3)</PresentationFormat>
  <Paragraphs>168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Calibri Light (Headings)</vt:lpstr>
      <vt:lpstr>Times New Roman</vt:lpstr>
      <vt:lpstr>Metropolitan</vt:lpstr>
      <vt:lpstr> РЕФОРМА ЛОКАЛНЕ САМОУПРАВЕ У КОНТИНЕНТАЛНИМ УПРАВНИМ СИСТЕМИМА             Тенденције и добре праксе                                                                           Др Дејан Вучетић 4. март 2016.  Београд  </vt:lpstr>
      <vt:lpstr>Реформа локалне самоуправе у континенталним системима</vt:lpstr>
      <vt:lpstr>Реформа локалне самоуправе у континенталним системима</vt:lpstr>
      <vt:lpstr>Реформа локалне самоуправе у континенталним системима</vt:lpstr>
      <vt:lpstr>Реформа локалне самоуправе у континенталним системима</vt:lpstr>
      <vt:lpstr>Реформа локалне самоуправе у континенталним системима</vt:lpstr>
      <vt:lpstr>ПРЕДУСЛОВИ УСПЕШНЕ РЕФОРМЕ</vt:lpstr>
      <vt:lpstr>ЕЛЕМЕНТИ ПРОЦЕСА РЕФОРМЕ</vt:lpstr>
      <vt:lpstr>ТЕРИТОРИЈАЛНИ АСПЕКТ РЕФОРМЕ</vt:lpstr>
      <vt:lpstr>ТЕРИТОРИЈАЛНИ АСПЕКТ РЕФОРМЕ</vt:lpstr>
      <vt:lpstr>ТЕРИТОРИЈАЛНИ АСПЕКТ РЕФОРМЕ</vt:lpstr>
      <vt:lpstr>ТЕРИТОРИЈАЛНИ АСПЕКТ РЕФОРМЕ</vt:lpstr>
      <vt:lpstr>ФУНКЦИОНАЛНИ АСПЕКТИ РЕФОРМЕ</vt:lpstr>
      <vt:lpstr>ФУНКЦИОНАЛНИ АСПЕКТИ РЕФОРМЕ</vt:lpstr>
      <vt:lpstr>ФУНКЦИОНАЛНИ АСПЕКТИ РЕФОРМЕ</vt:lpstr>
      <vt:lpstr>ФУНКЦИОНАЛНИ АСПЕКТИ РЕФОРМЕ</vt:lpstr>
      <vt:lpstr>ПОСЕБАН ПОЛОЖАЈ ГРАДОВА</vt:lpstr>
      <vt:lpstr>ПОСЕБАН ПОЛОЖАЈ ГРАДОВА</vt:lpstr>
      <vt:lpstr>ПОСЕБАН ПОЛОЖАЈ ГРАДОВА</vt:lpstr>
      <vt:lpstr>МЕЂУОПШТИНСКА САРАДЊА</vt:lpstr>
      <vt:lpstr>ПРИМЕРИ ДОБРЕ ПРАКСЕ</vt:lpstr>
      <vt:lpstr>ПРИМЕРИ ДОБРЕ ПРАКСЕ</vt:lpstr>
      <vt:lpstr>ПРИМЕРИ ДОБРЕ ПРАКСЕ</vt:lpstr>
      <vt:lpstr>ПРИМЕРИ ДОБРЕ ПРАКСЕ</vt:lpstr>
      <vt:lpstr>ПРИМЕРИ ДОБРЕ ПРАКСЕ</vt:lpstr>
      <vt:lpstr>ПРИМЕРИ ДОБРЕ ПРАКСЕ</vt:lpstr>
      <vt:lpstr>ПРИМЕРИ ДОБРЕ ПРАКСЕ</vt:lpstr>
      <vt:lpstr>ЗАКЉУЧАК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ДЕЦЕНТРАЛИЗАЦИЈА У КОНТИНЕНТАЛНИМ ПРАВНИМ СИСИТЕМИМА</dc:title>
  <dc:creator>Dejan</dc:creator>
  <cp:lastModifiedBy>Korisnik</cp:lastModifiedBy>
  <cp:revision>188</cp:revision>
  <dcterms:created xsi:type="dcterms:W3CDTF">2012-04-10T04:29:07Z</dcterms:created>
  <dcterms:modified xsi:type="dcterms:W3CDTF">2016-03-02T11:20:12Z</dcterms:modified>
</cp:coreProperties>
</file>